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1"/>
  </p:notesMasterIdLst>
  <p:handoutMasterIdLst>
    <p:handoutMasterId r:id="rId22"/>
  </p:handoutMasterIdLst>
  <p:sldIdLst>
    <p:sldId id="256" r:id="rId6"/>
    <p:sldId id="259" r:id="rId7"/>
    <p:sldId id="304" r:id="rId8"/>
    <p:sldId id="305" r:id="rId9"/>
    <p:sldId id="298" r:id="rId10"/>
    <p:sldId id="313" r:id="rId11"/>
    <p:sldId id="309" r:id="rId12"/>
    <p:sldId id="310" r:id="rId13"/>
    <p:sldId id="311" r:id="rId14"/>
    <p:sldId id="307" r:id="rId15"/>
    <p:sldId id="312" r:id="rId16"/>
    <p:sldId id="281" r:id="rId17"/>
    <p:sldId id="286" r:id="rId18"/>
    <p:sldId id="306" r:id="rId19"/>
    <p:sldId id="273" r:id="rId20"/>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4196">
          <p15:clr>
            <a:srgbClr val="A4A3A4"/>
          </p15:clr>
        </p15:guide>
        <p15:guide id="2" pos="3988">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oline Lambein" initials="C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88" autoAdjust="0"/>
    <p:restoredTop sz="94764" autoAdjust="0"/>
  </p:normalViewPr>
  <p:slideViewPr>
    <p:cSldViewPr snapToGrid="0" snapToObjects="1">
      <p:cViewPr varScale="1">
        <p:scale>
          <a:sx n="72" d="100"/>
          <a:sy n="72" d="100"/>
        </p:scale>
        <p:origin x="1224" y="60"/>
      </p:cViewPr>
      <p:guideLst>
        <p:guide orient="horz" pos="4196"/>
        <p:guide pos="39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9FA7D06-EEBE-4100-9C88-81F72FB0816F}" type="datetime1">
              <a:rPr lang="fr-FR"/>
              <a:pPr>
                <a:defRPr/>
              </a:pPr>
              <a:t>30/09/2015</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1A9B78C9-C02F-4EAC-962C-64BE2D0AC54D}" type="slidenum">
              <a:rPr lang="fr-FR"/>
              <a:pPr>
                <a:defRPr/>
              </a:pPr>
              <a:t>‹N°›</a:t>
            </a:fld>
            <a:endParaRPr lang="fr-FR"/>
          </a:p>
        </p:txBody>
      </p:sp>
    </p:spTree>
    <p:extLst>
      <p:ext uri="{BB962C8B-B14F-4D97-AF65-F5344CB8AC3E}">
        <p14:creationId xmlns:p14="http://schemas.microsoft.com/office/powerpoint/2010/main" val="29822401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ea typeface="ＭＳ Ｐゴシック" pitchFamily="-108" charset="-128"/>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ea typeface="ＭＳ Ｐゴシック" pitchFamily="-108" charset="-128"/>
              </a:defRPr>
            </a:lvl1pPr>
          </a:lstStyle>
          <a:p>
            <a:pPr>
              <a:defRPr/>
            </a:pPr>
            <a:fld id="{CE57C4E2-32A3-4C1E-999F-62AC7B48B589}" type="datetimeFigureOut">
              <a:rPr lang="en-GB"/>
              <a:pPr>
                <a:defRPr/>
              </a:pPr>
              <a:t>30/09/2015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ea typeface="ＭＳ Ｐゴシック" pitchFamily="-108" charset="-128"/>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ea typeface="ＭＳ Ｐゴシック" pitchFamily="-108" charset="-128"/>
              </a:defRPr>
            </a:lvl1pPr>
          </a:lstStyle>
          <a:p>
            <a:pPr>
              <a:defRPr/>
            </a:pPr>
            <a:fld id="{7935A57A-D9BA-4E81-AA93-82AB62F9596B}" type="slidenum">
              <a:rPr lang="en-GB"/>
              <a:pPr>
                <a:defRPr/>
              </a:pPr>
              <a:t>‹N°›</a:t>
            </a:fld>
            <a:endParaRPr lang="en-GB"/>
          </a:p>
        </p:txBody>
      </p:sp>
    </p:spTree>
    <p:extLst>
      <p:ext uri="{BB962C8B-B14F-4D97-AF65-F5344CB8AC3E}">
        <p14:creationId xmlns:p14="http://schemas.microsoft.com/office/powerpoint/2010/main" val="24129610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C3A362A-4445-4E7E-AE99-48DE16F4C14B}" type="slidenum">
              <a:rPr lang="en-GB" smtClean="0"/>
              <a:pPr eaLnBrk="1" hangingPunct="1"/>
              <a:t>1</a:t>
            </a:fld>
            <a:endParaRPr lang="en-GB" smtClean="0"/>
          </a:p>
        </p:txBody>
      </p:sp>
    </p:spTree>
    <p:extLst>
      <p:ext uri="{BB962C8B-B14F-4D97-AF65-F5344CB8AC3E}">
        <p14:creationId xmlns:p14="http://schemas.microsoft.com/office/powerpoint/2010/main" val="10000617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90CC2EB-A1B3-4DB5-B2DD-A143E7E709B6}" type="slidenum">
              <a:rPr lang="en-GB" smtClean="0"/>
              <a:pPr eaLnBrk="1" hangingPunct="1"/>
              <a:t>10</a:t>
            </a:fld>
            <a:endParaRPr lang="en-GB" smtClean="0"/>
          </a:p>
        </p:txBody>
      </p:sp>
    </p:spTree>
    <p:extLst>
      <p:ext uri="{BB962C8B-B14F-4D97-AF65-F5344CB8AC3E}">
        <p14:creationId xmlns:p14="http://schemas.microsoft.com/office/powerpoint/2010/main" val="3795485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64C0388B-B3B3-4D3E-804E-CE89D38AFF37}" type="slidenum">
              <a:rPr lang="en-GB" smtClean="0"/>
              <a:pPr eaLnBrk="1" hangingPunct="1"/>
              <a:t>11</a:t>
            </a:fld>
            <a:endParaRPr lang="en-GB" smtClean="0"/>
          </a:p>
        </p:txBody>
      </p:sp>
    </p:spTree>
    <p:extLst>
      <p:ext uri="{BB962C8B-B14F-4D97-AF65-F5344CB8AC3E}">
        <p14:creationId xmlns:p14="http://schemas.microsoft.com/office/powerpoint/2010/main" val="11085650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6FAAF27-BAEA-49C7-B3EC-2EE84E9135CC}" type="slidenum">
              <a:rPr lang="en-GB" smtClean="0"/>
              <a:pPr eaLnBrk="1" hangingPunct="1"/>
              <a:t>12</a:t>
            </a:fld>
            <a:endParaRPr lang="en-GB" smtClean="0"/>
          </a:p>
        </p:txBody>
      </p:sp>
    </p:spTree>
    <p:extLst>
      <p:ext uri="{BB962C8B-B14F-4D97-AF65-F5344CB8AC3E}">
        <p14:creationId xmlns:p14="http://schemas.microsoft.com/office/powerpoint/2010/main" val="527792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FE11272-B3F2-4B34-B9E7-D68B9848BD49}" type="slidenum">
              <a:rPr lang="en-GB" smtClean="0"/>
              <a:pPr eaLnBrk="1" hangingPunct="1"/>
              <a:t>13</a:t>
            </a:fld>
            <a:endParaRPr lang="en-GB" smtClean="0"/>
          </a:p>
        </p:txBody>
      </p:sp>
    </p:spTree>
    <p:extLst>
      <p:ext uri="{BB962C8B-B14F-4D97-AF65-F5344CB8AC3E}">
        <p14:creationId xmlns:p14="http://schemas.microsoft.com/office/powerpoint/2010/main" val="31541280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57CB680-D723-41B9-946E-B3B185851BDB}" type="slidenum">
              <a:rPr lang="en-GB" smtClean="0"/>
              <a:pPr eaLnBrk="1" hangingPunct="1"/>
              <a:t>14</a:t>
            </a:fld>
            <a:endParaRPr lang="en-GB" smtClean="0"/>
          </a:p>
        </p:txBody>
      </p:sp>
    </p:spTree>
    <p:extLst>
      <p:ext uri="{BB962C8B-B14F-4D97-AF65-F5344CB8AC3E}">
        <p14:creationId xmlns:p14="http://schemas.microsoft.com/office/powerpoint/2010/main" val="151888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fr-FR" noProof="0" dirty="0"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DC27D20-6D41-43CB-80A7-FFDC559EABCD}" type="slidenum">
              <a:rPr lang="en-GB" smtClean="0"/>
              <a:pPr eaLnBrk="1" hangingPunct="1"/>
              <a:t>15</a:t>
            </a:fld>
            <a:endParaRPr lang="en-GB" smtClean="0"/>
          </a:p>
        </p:txBody>
      </p:sp>
    </p:spTree>
    <p:extLst>
      <p:ext uri="{BB962C8B-B14F-4D97-AF65-F5344CB8AC3E}">
        <p14:creationId xmlns:p14="http://schemas.microsoft.com/office/powerpoint/2010/main" val="13376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CA992169-CC21-419D-9F5C-33E904814223}" type="slidenum">
              <a:rPr lang="en-GB" smtClean="0"/>
              <a:pPr eaLnBrk="1" hangingPunct="1"/>
              <a:t>2</a:t>
            </a:fld>
            <a:endParaRPr lang="en-GB" smtClean="0"/>
          </a:p>
        </p:txBody>
      </p:sp>
    </p:spTree>
    <p:extLst>
      <p:ext uri="{BB962C8B-B14F-4D97-AF65-F5344CB8AC3E}">
        <p14:creationId xmlns:p14="http://schemas.microsoft.com/office/powerpoint/2010/main" val="2673214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36FEFDC-DD78-4C35-AA93-032021643E15}" type="slidenum">
              <a:rPr lang="en-US" smtClean="0">
                <a:solidFill>
                  <a:srgbClr val="000000"/>
                </a:solidFill>
              </a:rPr>
              <a:pPr eaLnBrk="1" hangingPunct="1"/>
              <a:t>3</a:t>
            </a:fld>
            <a:endParaRPr lang="en-US" smtClean="0">
              <a:solidFill>
                <a:srgbClr val="000000"/>
              </a:solidFill>
            </a:endParaRPr>
          </a:p>
        </p:txBody>
      </p:sp>
    </p:spTree>
    <p:extLst>
      <p:ext uri="{BB962C8B-B14F-4D97-AF65-F5344CB8AC3E}">
        <p14:creationId xmlns:p14="http://schemas.microsoft.com/office/powerpoint/2010/main" val="2656464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7CD799A-5ABC-4D79-AF73-DCC486EF3FE3}" type="slidenum">
              <a:rPr lang="en-GB" smtClean="0"/>
              <a:pPr eaLnBrk="1" hangingPunct="1"/>
              <a:t>4</a:t>
            </a:fld>
            <a:endParaRPr lang="en-GB" smtClean="0"/>
          </a:p>
        </p:txBody>
      </p:sp>
    </p:spTree>
    <p:extLst>
      <p:ext uri="{BB962C8B-B14F-4D97-AF65-F5344CB8AC3E}">
        <p14:creationId xmlns:p14="http://schemas.microsoft.com/office/powerpoint/2010/main" val="594882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6150486-D132-4E62-895E-98B65535AF10}" type="slidenum">
              <a:rPr lang="en-GB" smtClean="0"/>
              <a:pPr eaLnBrk="1" hangingPunct="1"/>
              <a:t>5</a:t>
            </a:fld>
            <a:endParaRPr lang="en-GB" smtClean="0"/>
          </a:p>
        </p:txBody>
      </p:sp>
    </p:spTree>
    <p:extLst>
      <p:ext uri="{BB962C8B-B14F-4D97-AF65-F5344CB8AC3E}">
        <p14:creationId xmlns:p14="http://schemas.microsoft.com/office/powerpoint/2010/main" val="4108345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6DD7A97-F382-4049-B1E8-734B8CAC9FDA}" type="slidenum">
              <a:rPr lang="en-GB" smtClean="0"/>
              <a:pPr eaLnBrk="1" hangingPunct="1"/>
              <a:t>6</a:t>
            </a:fld>
            <a:endParaRPr lang="en-GB" smtClean="0"/>
          </a:p>
        </p:txBody>
      </p:sp>
    </p:spTree>
    <p:extLst>
      <p:ext uri="{BB962C8B-B14F-4D97-AF65-F5344CB8AC3E}">
        <p14:creationId xmlns:p14="http://schemas.microsoft.com/office/powerpoint/2010/main" val="3824098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4560D5D-A2D3-425C-92E3-7587382BCD40}" type="slidenum">
              <a:rPr lang="en-GB" smtClean="0"/>
              <a:pPr eaLnBrk="1" hangingPunct="1"/>
              <a:t>7</a:t>
            </a:fld>
            <a:endParaRPr lang="en-GB" smtClean="0"/>
          </a:p>
        </p:txBody>
      </p:sp>
    </p:spTree>
    <p:extLst>
      <p:ext uri="{BB962C8B-B14F-4D97-AF65-F5344CB8AC3E}">
        <p14:creationId xmlns:p14="http://schemas.microsoft.com/office/powerpoint/2010/main" val="458569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0D8A3D8-C035-4A7C-AB08-2DDE11A105F0}" type="slidenum">
              <a:rPr lang="en-GB" smtClean="0"/>
              <a:pPr eaLnBrk="1" hangingPunct="1"/>
              <a:t>8</a:t>
            </a:fld>
            <a:endParaRPr lang="en-GB" smtClean="0"/>
          </a:p>
        </p:txBody>
      </p:sp>
    </p:spTree>
    <p:extLst>
      <p:ext uri="{BB962C8B-B14F-4D97-AF65-F5344CB8AC3E}">
        <p14:creationId xmlns:p14="http://schemas.microsoft.com/office/powerpoint/2010/main" val="3725641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63CB8CC3-D7C9-4205-9DC0-A787587FF6B2}" type="slidenum">
              <a:rPr lang="en-GB" smtClean="0"/>
              <a:pPr eaLnBrk="1" hangingPunct="1"/>
              <a:t>9</a:t>
            </a:fld>
            <a:endParaRPr lang="en-GB" smtClean="0"/>
          </a:p>
        </p:txBody>
      </p:sp>
    </p:spTree>
    <p:extLst>
      <p:ext uri="{BB962C8B-B14F-4D97-AF65-F5344CB8AC3E}">
        <p14:creationId xmlns:p14="http://schemas.microsoft.com/office/powerpoint/2010/main" val="14836539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675849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B0FBBCD2-3015-4B93-A4F5-2CF9BFFA136C}" type="datetime1">
              <a:rPr lang="fr-FR"/>
              <a:pPr>
                <a:defRPr/>
              </a:pPr>
              <a:t>30/09/2015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066453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B0DD703A-0B45-41CB-B987-96A98F2FFA59}" type="datetime1">
              <a:rPr lang="fr-FR"/>
              <a:pPr>
                <a:defRPr/>
              </a:pPr>
              <a:t>30/09/2015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326138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3D541D94-047A-49EE-828C-CD5326D1DC9B}" type="datetime1">
              <a:rPr lang="fr-FR"/>
              <a:pPr>
                <a:defRPr/>
              </a:pPr>
              <a:t>30/09/2015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226794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7918A2FE-A5B8-4624-B5CD-2CB977A5C158}" type="datetime1">
              <a:rPr lang="fr-FR"/>
              <a:pPr>
                <a:defRPr/>
              </a:pPr>
              <a:t>30/09/2015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407457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CD0D352D-E2AD-451C-88AC-8FD346091719}" type="datetime1">
              <a:rPr lang="fr-FR"/>
              <a:pPr>
                <a:defRPr/>
              </a:pPr>
              <a:t>30/09/2015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146214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D24B5128-3D3C-494C-A1B5-BC66213309D5}" type="datetime1">
              <a:rPr lang="fr-FR"/>
              <a:pPr>
                <a:defRPr/>
              </a:pPr>
              <a:t>30/09/2015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1840008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55787D92-373D-45AB-A48B-8E7123E3216D}" type="datetime1">
              <a:rPr lang="fr-FR"/>
              <a:pPr>
                <a:defRPr/>
              </a:pPr>
              <a:t>30/09/2015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400060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ea typeface="ＭＳ Ｐゴシック" pitchFamily="-108" charset="-128"/>
                <a:cs typeface="Arial" charset="0"/>
              </a:defRPr>
            </a:lvl1pPr>
          </a:lstStyle>
          <a:p>
            <a:pPr>
              <a:defRPr/>
            </a:pPr>
            <a:fld id="{57AF06EB-7CB0-4BF6-B02A-64E535A2C425}" type="datetime1">
              <a:rPr lang="fr-FR"/>
              <a:pPr>
                <a:defRPr/>
              </a:pPr>
              <a:t>30/09/2015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96" r:id="rId1"/>
    <p:sldLayoutId id="2147483991" r:id="rId2"/>
    <p:sldLayoutId id="2147483992" r:id="rId3"/>
    <p:sldLayoutId id="2147483993" r:id="rId4"/>
    <p:sldLayoutId id="2147483994" r:id="rId5"/>
    <p:sldLayoutId id="2147483995" r:id="rId6"/>
    <p:sldLayoutId id="2147483997" r:id="rId7"/>
    <p:sldLayoutId id="2147483998" r:id="rId8"/>
  </p:sldLayoutIdLst>
  <p:timing>
    <p:tnLst>
      <p:par>
        <p:cT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2"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2"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2"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crpd@ohchr.or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ermi.es/"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www.ohchr.org/EN/HRBodies/CRPD/Pages/Session6.asp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ous-titre 9"/>
          <p:cNvSpPr>
            <a:spLocks noGrp="1"/>
          </p:cNvSpPr>
          <p:nvPr>
            <p:ph type="subTitle" idx="1"/>
          </p:nvPr>
        </p:nvSpPr>
        <p:spPr>
          <a:xfrm>
            <a:off x="723900" y="4248150"/>
            <a:ext cx="6589713" cy="979488"/>
          </a:xfrm>
        </p:spPr>
        <p:txBody>
          <a:bodyPr/>
          <a:lstStyle/>
          <a:p>
            <a:r>
              <a:rPr lang="en-US" sz="3200" smtClean="0">
                <a:solidFill>
                  <a:schemeClr val="bg1"/>
                </a:solidFill>
                <a:latin typeface="Arial" charset="0"/>
                <a:ea typeface="ＭＳ Ｐゴシック" pitchFamily="34" charset="-128"/>
                <a:cs typeface="Arial" charset="0"/>
              </a:rPr>
              <a:t>Module 7.2</a:t>
            </a:r>
          </a:p>
        </p:txBody>
      </p:sp>
      <p:sp>
        <p:nvSpPr>
          <p:cNvPr id="5123" name="Titre 10"/>
          <p:cNvSpPr>
            <a:spLocks noGrp="1"/>
          </p:cNvSpPr>
          <p:nvPr>
            <p:ph type="ctrTitle"/>
          </p:nvPr>
        </p:nvSpPr>
        <p:spPr>
          <a:xfrm>
            <a:off x="723899" y="1930400"/>
            <a:ext cx="7781471" cy="1149350"/>
          </a:xfrm>
        </p:spPr>
        <p:txBody>
          <a:bodyPr/>
          <a:lstStyle/>
          <a:p>
            <a:r>
              <a:rPr lang="fr-FR" sz="3400" dirty="0" smtClean="0">
                <a:latin typeface="Arial" charset="0"/>
                <a:ea typeface="ＭＳ Ｐゴシック" pitchFamily="34" charset="-128"/>
                <a:cs typeface="Arial" charset="0"/>
              </a:rPr>
              <a:t>Rapports indépendants adressés au Comité des droits des personnes handicapées</a:t>
            </a:r>
            <a:r>
              <a:rPr lang="en-US" sz="3400" dirty="0" smtClean="0">
                <a:latin typeface="Arial" charset="0"/>
                <a:ea typeface="ＭＳ Ｐゴシック" pitchFamily="34" charset="-128"/>
                <a:cs typeface="Arial" charset="0"/>
              </a:rPr>
              <a:t/>
            </a:r>
            <a:br>
              <a:rPr lang="en-US" sz="3400" dirty="0" smtClean="0">
                <a:latin typeface="Arial" charset="0"/>
                <a:ea typeface="ＭＳ Ｐゴシック" pitchFamily="34" charset="-128"/>
                <a:cs typeface="Arial" charset="0"/>
              </a:rPr>
            </a:br>
            <a:endParaRPr lang="en-GB" sz="3400" dirty="0" smtClean="0">
              <a:latin typeface="Arial" charset="0"/>
              <a:ea typeface="ＭＳ Ｐゴシック" pitchFamily="34" charset="-128"/>
              <a:cs typeface="Arial" charset="0"/>
            </a:endParaRPr>
          </a:p>
        </p:txBody>
      </p:sp>
      <p:sp>
        <p:nvSpPr>
          <p:cNvPr id="4" name="ZoneTexte 3"/>
          <p:cNvSpPr txBox="1"/>
          <p:nvPr/>
        </p:nvSpPr>
        <p:spPr>
          <a:xfrm>
            <a:off x="6359753" y="5542493"/>
            <a:ext cx="2714171" cy="892552"/>
          </a:xfrm>
          <a:prstGeom prst="rect">
            <a:avLst/>
          </a:prstGeom>
          <a:solidFill>
            <a:srgbClr val="006FB7"/>
          </a:solidFill>
          <a:ln>
            <a:solidFill>
              <a:schemeClr val="accent1"/>
            </a:solidFill>
          </a:ln>
        </p:spPr>
        <p:txBody>
          <a:bodyPr wrap="square" rtlCol="0">
            <a:spAutoFit/>
          </a:bodyPr>
          <a:lstStyle/>
          <a:p>
            <a:r>
              <a:rPr lang="fr-FR" sz="1400" dirty="0">
                <a:solidFill>
                  <a:schemeClr val="bg1"/>
                </a:solidFill>
              </a:rPr>
              <a:t>Bureau du Haut </a:t>
            </a:r>
            <a:r>
              <a:rPr lang="fr-FR" sz="1400" dirty="0" smtClean="0">
                <a:solidFill>
                  <a:schemeClr val="bg1"/>
                </a:solidFill>
              </a:rPr>
              <a:t>Commissariat</a:t>
            </a:r>
          </a:p>
          <a:p>
            <a:pPr algn="ctr"/>
            <a:r>
              <a:rPr lang="fr-FR" b="1" dirty="0" smtClean="0">
                <a:solidFill>
                  <a:schemeClr val="bg1"/>
                </a:solidFill>
              </a:rPr>
              <a:t>DROITS DE L’HOMME</a:t>
            </a:r>
          </a:p>
          <a:p>
            <a:pPr algn="ctr"/>
            <a:r>
              <a:rPr lang="fr-FR" sz="2000" dirty="0">
                <a:solidFill>
                  <a:schemeClr val="bg1"/>
                </a:solidFill>
              </a:rPr>
              <a:t>NATIONS </a:t>
            </a:r>
            <a:r>
              <a:rPr lang="fr-FR" sz="2000" dirty="0" smtClean="0">
                <a:solidFill>
                  <a:schemeClr val="bg1"/>
                </a:solidFill>
              </a:rPr>
              <a:t>UNIES</a:t>
            </a:r>
            <a:endParaRPr lang="fr-FR" sz="2000" dirty="0">
              <a:solidFill>
                <a:schemeClr val="bg1"/>
              </a:solidFill>
            </a:endParaRPr>
          </a:p>
        </p:txBody>
      </p:sp>
      <p:sp>
        <p:nvSpPr>
          <p:cNvPr id="5" name="ZoneTexte 4"/>
          <p:cNvSpPr txBox="1"/>
          <p:nvPr/>
        </p:nvSpPr>
        <p:spPr>
          <a:xfrm>
            <a:off x="4018756" y="6435045"/>
            <a:ext cx="1235415" cy="276999"/>
          </a:xfrm>
          <a:prstGeom prst="rect">
            <a:avLst/>
          </a:prstGeom>
          <a:solidFill>
            <a:srgbClr val="006FB7"/>
          </a:solidFill>
        </p:spPr>
        <p:txBody>
          <a:bodyPr wrap="square" rtlCol="0">
            <a:spAutoFit/>
          </a:bodyPr>
          <a:lstStyle/>
          <a:p>
            <a:pPr algn="ctr"/>
            <a:r>
              <a:rPr lang="fr-FR" sz="1200" dirty="0" smtClean="0">
                <a:solidFill>
                  <a:schemeClr val="bg1"/>
                </a:solidFill>
              </a:rPr>
              <a:t>Nations Unies</a:t>
            </a:r>
            <a:endParaRPr lang="fr-FR" sz="12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a:xfrm>
            <a:off x="549956" y="27895"/>
            <a:ext cx="8886825" cy="1090612"/>
          </a:xfrm>
        </p:spPr>
        <p:txBody>
          <a:bodyPr/>
          <a:lstStyle/>
          <a:p>
            <a:pPr algn="ctr" eaLnBrk="1" hangingPunct="1"/>
            <a:r>
              <a:rPr lang="fr-FR" sz="3600" dirty="0" smtClean="0">
                <a:latin typeface="Arial" charset="0"/>
                <a:ea typeface="ＭＳ Ｐゴシック" pitchFamily="34" charset="-128"/>
                <a:cs typeface="Arial" charset="0"/>
              </a:rPr>
              <a:t>Conseils relatifs aux recommandations</a:t>
            </a:r>
            <a:r>
              <a:rPr lang="en-US" sz="3600" dirty="0" smtClean="0">
                <a:latin typeface="Arial" charset="0"/>
                <a:ea typeface="ＭＳ Ｐゴシック" pitchFamily="34" charset="-128"/>
                <a:cs typeface="Arial" charset="0"/>
              </a:rPr>
              <a:t/>
            </a:r>
            <a:br>
              <a:rPr lang="en-US" sz="3600" dirty="0" smtClean="0">
                <a:latin typeface="Arial" charset="0"/>
                <a:ea typeface="ＭＳ Ｐゴシック" pitchFamily="34" charset="-128"/>
                <a:cs typeface="Arial" charset="0"/>
              </a:rPr>
            </a:br>
            <a:endParaRPr lang="fr-FR" sz="3600" dirty="0" smtClean="0">
              <a:latin typeface="Arial" charset="0"/>
              <a:ea typeface="ＭＳ Ｐゴシック" pitchFamily="34" charset="-128"/>
              <a:cs typeface="Arial" charset="0"/>
            </a:endParaRPr>
          </a:p>
        </p:txBody>
      </p:sp>
      <p:sp>
        <p:nvSpPr>
          <p:cNvPr id="14339" name="Content Placeholder 2"/>
          <p:cNvSpPr txBox="1">
            <a:spLocks/>
          </p:cNvSpPr>
          <p:nvPr/>
        </p:nvSpPr>
        <p:spPr bwMode="auto">
          <a:xfrm>
            <a:off x="1015999" y="1365250"/>
            <a:ext cx="7750630"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buFont typeface="Wingdings" pitchFamily="2" charset="2"/>
              <a:buChar char="ü"/>
            </a:pPr>
            <a:r>
              <a:rPr lang="fr-FR" sz="2400" dirty="0" smtClean="0"/>
              <a:t>Soyez clairs</a:t>
            </a:r>
          </a:p>
          <a:p>
            <a:pPr>
              <a:buFont typeface="Wingdings" pitchFamily="2" charset="2"/>
              <a:buChar char="ü"/>
            </a:pPr>
            <a:r>
              <a:rPr lang="fr-FR" sz="2400" dirty="0" smtClean="0"/>
              <a:t>Une action seulement par recommandation</a:t>
            </a:r>
          </a:p>
          <a:p>
            <a:pPr>
              <a:buFont typeface="Wingdings" pitchFamily="2" charset="2"/>
              <a:buChar char="ü"/>
            </a:pPr>
            <a:r>
              <a:rPr lang="fr-FR" sz="2400" dirty="0" smtClean="0"/>
              <a:t>Détermine</a:t>
            </a:r>
            <a:r>
              <a:rPr lang="fr-FR" sz="2400" dirty="0"/>
              <a:t>z</a:t>
            </a:r>
            <a:r>
              <a:rPr lang="fr-FR" sz="2400" dirty="0" smtClean="0"/>
              <a:t> les acteurs responsables</a:t>
            </a:r>
          </a:p>
          <a:p>
            <a:pPr>
              <a:buFont typeface="Wingdings" pitchFamily="2" charset="2"/>
              <a:buChar char="ü"/>
            </a:pPr>
            <a:r>
              <a:rPr lang="fr-FR" sz="2400" dirty="0" smtClean="0"/>
              <a:t>Si possible, faites des recommandations mesurables</a:t>
            </a:r>
          </a:p>
          <a:p>
            <a:pPr>
              <a:buFont typeface="Wingdings" pitchFamily="2" charset="2"/>
              <a:buChar char="ü"/>
            </a:pPr>
            <a:r>
              <a:rPr lang="fr-FR" sz="2400" dirty="0" smtClean="0"/>
              <a:t>Si nécessaire, proposez un calendrier pour la mise en œuvre</a:t>
            </a:r>
          </a:p>
          <a:p>
            <a:pPr>
              <a:buFont typeface="Wingdings" pitchFamily="2" charset="2"/>
              <a:buChar char="ü"/>
            </a:pPr>
            <a:r>
              <a:rPr lang="fr-FR" sz="2400" dirty="0" smtClean="0"/>
              <a:t>Rapprochez la recommandation d’un défi particulier de la mise en œuvre</a:t>
            </a:r>
          </a:p>
          <a:p>
            <a:pPr>
              <a:buFont typeface="Wingdings" pitchFamily="2" charset="2"/>
              <a:buChar char="ü"/>
            </a:pPr>
            <a:r>
              <a:rPr lang="fr-FR" sz="2400" dirty="0" smtClean="0"/>
              <a:t>Evitez les recommandations vagues et générales</a:t>
            </a:r>
            <a:endParaRPr lang="fr-FR" sz="2400" dirty="0"/>
          </a:p>
        </p:txBody>
      </p:sp>
      <p:sp>
        <p:nvSpPr>
          <p:cNvPr id="4" name="ZoneTexte 3"/>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436563" y="274638"/>
            <a:ext cx="8320087" cy="1090612"/>
          </a:xfrm>
        </p:spPr>
        <p:txBody>
          <a:bodyPr/>
          <a:lstStyle/>
          <a:p>
            <a:pPr algn="ctr" eaLnBrk="1" hangingPunct="1"/>
            <a:r>
              <a:rPr lang="fr-FR" sz="3600" dirty="0" smtClean="0">
                <a:latin typeface="Arial" charset="0"/>
                <a:ea typeface="ＭＳ Ｐゴシック" pitchFamily="34" charset="-128"/>
                <a:cs typeface="Arial" charset="0"/>
              </a:rPr>
              <a:t>Exemple: </a:t>
            </a:r>
            <a:r>
              <a:rPr lang="fr-FR" sz="3600" dirty="0">
                <a:latin typeface="Arial" charset="0"/>
                <a:ea typeface="ＭＳ Ｐゴシック" pitchFamily="34" charset="-128"/>
                <a:cs typeface="Arial" charset="0"/>
              </a:rPr>
              <a:t>r</a:t>
            </a:r>
            <a:r>
              <a:rPr lang="fr-FR" sz="3600" dirty="0" smtClean="0">
                <a:latin typeface="Arial" charset="0"/>
                <a:ea typeface="ＭＳ Ｐゴシック" pitchFamily="34" charset="-128"/>
                <a:cs typeface="Arial" charset="0"/>
              </a:rPr>
              <a:t>ecommandation </a:t>
            </a:r>
            <a:r>
              <a:rPr lang="fr-FR" sz="3600" dirty="0" smtClean="0">
                <a:latin typeface="Arial" charset="0"/>
                <a:ea typeface="ＭＳ Ｐゴシック" pitchFamily="34" charset="-128"/>
                <a:cs typeface="Arial" charset="0"/>
              </a:rPr>
              <a:t>sur</a:t>
            </a:r>
            <a:br>
              <a:rPr lang="fr-FR" sz="3600" dirty="0" smtClean="0">
                <a:latin typeface="Arial" charset="0"/>
                <a:ea typeface="ＭＳ Ｐゴシック" pitchFamily="34" charset="-128"/>
                <a:cs typeface="Arial" charset="0"/>
              </a:rPr>
            </a:br>
            <a:r>
              <a:rPr lang="fr-FR" sz="3600" dirty="0" smtClean="0">
                <a:latin typeface="Arial" charset="0"/>
                <a:ea typeface="ＭＳ Ｐゴシック" pitchFamily="34" charset="-128"/>
                <a:cs typeface="Arial" charset="0"/>
              </a:rPr>
              <a:t> la non-discrimination</a:t>
            </a:r>
            <a:br>
              <a:rPr lang="fr-FR" sz="3600" dirty="0" smtClean="0">
                <a:latin typeface="Arial" charset="0"/>
                <a:ea typeface="ＭＳ Ｐゴシック" pitchFamily="34" charset="-128"/>
                <a:cs typeface="Arial" charset="0"/>
              </a:rPr>
            </a:br>
            <a:endParaRPr lang="fr-FR" sz="3600" dirty="0" smtClean="0">
              <a:latin typeface="Arial" charset="0"/>
              <a:ea typeface="ＭＳ Ｐゴシック" pitchFamily="34" charset="-128"/>
              <a:cs typeface="Arial" charset="0"/>
            </a:endParaRPr>
          </a:p>
        </p:txBody>
      </p:sp>
      <p:sp>
        <p:nvSpPr>
          <p:cNvPr id="14339" name="Content Placeholder 2"/>
          <p:cNvSpPr txBox="1">
            <a:spLocks/>
          </p:cNvSpPr>
          <p:nvPr/>
        </p:nvSpPr>
        <p:spPr bwMode="auto">
          <a:xfrm>
            <a:off x="1016000" y="1365250"/>
            <a:ext cx="7056438"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342900" indent="-342900">
              <a:buFont typeface="Wingdings" pitchFamily="2" charset="2"/>
              <a:buChar char="ü"/>
              <a:defRPr/>
            </a:pPr>
            <a:endParaRPr lang="en-GB" sz="2400" dirty="0" smtClean="0"/>
          </a:p>
          <a:p>
            <a:pPr>
              <a:defRPr/>
            </a:pPr>
            <a:endParaRPr lang="en-GB" sz="2400" dirty="0" smtClean="0"/>
          </a:p>
        </p:txBody>
      </p:sp>
      <p:sp>
        <p:nvSpPr>
          <p:cNvPr id="2" name="Rectangle 1"/>
          <p:cNvSpPr/>
          <p:nvPr/>
        </p:nvSpPr>
        <p:spPr>
          <a:xfrm>
            <a:off x="1016000" y="1839434"/>
            <a:ext cx="7056438" cy="3880882"/>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fr-FR" sz="2400" i="1" dirty="0"/>
              <a:t>Le Comité recommande à l’État partie de systématiser la collecte, l’analyse et la diffusion de données ventilées par sexe, âge et handicap, d’accentuer les efforts de renforcement des capacités en la matière, et de mettre au point des indicateurs modulés en fonction du genre afin d’appuyer l’élaboration de lois et de politiques et le renforcement d’institutions permettant de suivre les progrès accomplis concernant la mise en œuvre des diverses dispositions de la Convention, et d’en rendre </a:t>
            </a:r>
            <a:r>
              <a:rPr lang="fr-FR" sz="2400" i="1" dirty="0" smtClean="0"/>
              <a:t>compte. </a:t>
            </a:r>
            <a:endParaRPr lang="fr-FR" sz="2400" i="1" dirty="0"/>
          </a:p>
        </p:txBody>
      </p:sp>
      <p:sp>
        <p:nvSpPr>
          <p:cNvPr id="5" name="ZoneTexte 4"/>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741363" y="274638"/>
            <a:ext cx="8015287" cy="1090612"/>
          </a:xfrm>
        </p:spPr>
        <p:txBody>
          <a:bodyPr/>
          <a:lstStyle/>
          <a:p>
            <a:pPr algn="ctr" eaLnBrk="1" hangingPunct="1"/>
            <a:r>
              <a:rPr lang="fr-FR" sz="3600" dirty="0" smtClean="0">
                <a:latin typeface="Arial" charset="0"/>
                <a:ea typeface="ＭＳ Ｐゴシック" pitchFamily="34" charset="-128"/>
                <a:cs typeface="Arial" charset="0"/>
              </a:rPr>
              <a:t>Structure du rapport</a:t>
            </a:r>
          </a:p>
        </p:txBody>
      </p:sp>
      <p:sp>
        <p:nvSpPr>
          <p:cNvPr id="9219" name="Content Placeholder 2"/>
          <p:cNvSpPr txBox="1">
            <a:spLocks/>
          </p:cNvSpPr>
          <p:nvPr/>
        </p:nvSpPr>
        <p:spPr bwMode="auto">
          <a:xfrm>
            <a:off x="1016000" y="1112838"/>
            <a:ext cx="7056438" cy="510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buFont typeface="Wingdings" pitchFamily="-108" charset="2"/>
              <a:buChar char="ü"/>
              <a:defRPr/>
            </a:pPr>
            <a:endParaRPr lang="en-US" sz="2200" dirty="0" smtClean="0">
              <a:cs typeface="Arial" charset="0"/>
            </a:endParaRPr>
          </a:p>
          <a:p>
            <a:pPr eaLnBrk="1" hangingPunct="1">
              <a:lnSpc>
                <a:spcPct val="90000"/>
              </a:lnSpc>
              <a:spcBef>
                <a:spcPct val="20000"/>
              </a:spcBef>
              <a:buClr>
                <a:schemeClr val="tx2"/>
              </a:buClr>
              <a:buFont typeface="Wingdings" pitchFamily="-108" charset="2"/>
              <a:buChar char="ü"/>
              <a:defRPr/>
            </a:pPr>
            <a:r>
              <a:rPr lang="fr-FR" sz="2400" dirty="0" smtClean="0">
                <a:cs typeface="Arial" charset="0"/>
              </a:rPr>
              <a:t>Résumé d’orientation</a:t>
            </a:r>
          </a:p>
          <a:p>
            <a:pPr eaLnBrk="1" hangingPunct="1">
              <a:lnSpc>
                <a:spcPct val="90000"/>
              </a:lnSpc>
              <a:spcBef>
                <a:spcPct val="20000"/>
              </a:spcBef>
              <a:buClr>
                <a:schemeClr val="tx2"/>
              </a:buClr>
              <a:buFont typeface="Wingdings" pitchFamily="-108" charset="2"/>
              <a:buChar char="ü"/>
              <a:defRPr/>
            </a:pPr>
            <a:r>
              <a:rPr lang="fr-FR" sz="2400" dirty="0" smtClean="0">
                <a:cs typeface="Arial" charset="0"/>
              </a:rPr>
              <a:t>Table des matières</a:t>
            </a:r>
          </a:p>
          <a:p>
            <a:pPr eaLnBrk="1" hangingPunct="1">
              <a:lnSpc>
                <a:spcPct val="90000"/>
              </a:lnSpc>
              <a:spcBef>
                <a:spcPct val="20000"/>
              </a:spcBef>
              <a:buClr>
                <a:schemeClr val="tx2"/>
              </a:buClr>
              <a:buFont typeface="Wingdings" pitchFamily="-108" charset="2"/>
              <a:buChar char="ü"/>
              <a:defRPr/>
            </a:pPr>
            <a:r>
              <a:rPr lang="fr-FR" sz="2400" dirty="0" smtClean="0">
                <a:cs typeface="Arial" charset="0"/>
              </a:rPr>
              <a:t>Description de la méthodologie</a:t>
            </a:r>
          </a:p>
          <a:p>
            <a:pPr eaLnBrk="1" hangingPunct="1">
              <a:lnSpc>
                <a:spcPct val="90000"/>
              </a:lnSpc>
              <a:spcBef>
                <a:spcPct val="20000"/>
              </a:spcBef>
              <a:buClr>
                <a:schemeClr val="tx2"/>
              </a:buClr>
              <a:buFont typeface="Wingdings" pitchFamily="-108" charset="2"/>
              <a:buChar char="ü"/>
              <a:defRPr/>
            </a:pPr>
            <a:r>
              <a:rPr lang="fr-FR" sz="2400" dirty="0" smtClean="0">
                <a:cs typeface="Arial" charset="0"/>
              </a:rPr>
              <a:t>Informations concernant l’environnement</a:t>
            </a:r>
          </a:p>
          <a:p>
            <a:pPr eaLnBrk="1" hangingPunct="1">
              <a:lnSpc>
                <a:spcPct val="90000"/>
              </a:lnSpc>
              <a:spcBef>
                <a:spcPct val="20000"/>
              </a:spcBef>
              <a:buClr>
                <a:schemeClr val="tx2"/>
              </a:buClr>
              <a:buFont typeface="Wingdings" pitchFamily="-108" charset="2"/>
              <a:buChar char="ü"/>
              <a:defRPr/>
            </a:pPr>
            <a:r>
              <a:rPr lang="fr-FR" sz="2400" dirty="0" smtClean="0">
                <a:cs typeface="Arial" charset="0"/>
              </a:rPr>
              <a:t>Questions fondamentales:</a:t>
            </a:r>
          </a:p>
          <a:p>
            <a:pPr marL="800100" lvl="1" indent="-342900" eaLnBrk="1" hangingPunct="1">
              <a:lnSpc>
                <a:spcPct val="90000"/>
              </a:lnSpc>
              <a:spcBef>
                <a:spcPct val="20000"/>
              </a:spcBef>
              <a:buClr>
                <a:schemeClr val="tx2"/>
              </a:buClr>
              <a:buFont typeface="Arial" pitchFamily="34" charset="0"/>
              <a:buChar char="•"/>
              <a:defRPr/>
            </a:pPr>
            <a:r>
              <a:rPr lang="fr-FR" sz="2400" dirty="0" smtClean="0">
                <a:cs typeface="Arial" charset="0"/>
              </a:rPr>
              <a:t>Définitions, principes généraux et obligations</a:t>
            </a:r>
          </a:p>
          <a:p>
            <a:pPr marL="800100" lvl="1" indent="-342900" eaLnBrk="1" hangingPunct="1">
              <a:lnSpc>
                <a:spcPct val="90000"/>
              </a:lnSpc>
              <a:spcBef>
                <a:spcPct val="20000"/>
              </a:spcBef>
              <a:buClr>
                <a:schemeClr val="tx2"/>
              </a:buClr>
              <a:buFont typeface="Arial" pitchFamily="34" charset="0"/>
              <a:buChar char="•"/>
              <a:defRPr/>
            </a:pPr>
            <a:r>
              <a:rPr lang="fr-FR" sz="2400" dirty="0" smtClean="0">
                <a:cs typeface="Arial" charset="0"/>
              </a:rPr>
              <a:t>Droits substantiels</a:t>
            </a:r>
          </a:p>
          <a:p>
            <a:pPr marL="800100" lvl="1" indent="-342900" eaLnBrk="1" hangingPunct="1">
              <a:lnSpc>
                <a:spcPct val="90000"/>
              </a:lnSpc>
              <a:spcBef>
                <a:spcPct val="20000"/>
              </a:spcBef>
              <a:buClr>
                <a:schemeClr val="tx2"/>
              </a:buClr>
              <a:buFont typeface="Arial" pitchFamily="34" charset="0"/>
              <a:buChar char="•"/>
              <a:defRPr/>
            </a:pPr>
            <a:r>
              <a:rPr lang="fr-FR" sz="2400" dirty="0" smtClean="0">
                <a:cs typeface="Arial" charset="0"/>
              </a:rPr>
              <a:t>Droits des femmes, des filles et des garçons</a:t>
            </a:r>
          </a:p>
          <a:p>
            <a:pPr marL="800100" lvl="1" indent="-342900" eaLnBrk="1" hangingPunct="1">
              <a:lnSpc>
                <a:spcPct val="90000"/>
              </a:lnSpc>
              <a:spcBef>
                <a:spcPct val="20000"/>
              </a:spcBef>
              <a:buClr>
                <a:schemeClr val="tx2"/>
              </a:buClr>
              <a:buFont typeface="Arial" pitchFamily="34" charset="0"/>
              <a:buChar char="•"/>
              <a:defRPr/>
            </a:pPr>
            <a:r>
              <a:rPr lang="fr-FR" sz="2400" dirty="0" smtClean="0">
                <a:cs typeface="Arial" charset="0"/>
              </a:rPr>
              <a:t>Obligations spécifiques</a:t>
            </a:r>
          </a:p>
          <a:p>
            <a:pPr marL="514350" indent="-342900" eaLnBrk="1" hangingPunct="1">
              <a:lnSpc>
                <a:spcPct val="90000"/>
              </a:lnSpc>
              <a:spcBef>
                <a:spcPct val="20000"/>
              </a:spcBef>
              <a:buClr>
                <a:schemeClr val="tx2"/>
              </a:buClr>
              <a:buFont typeface="Wingdings" pitchFamily="2" charset="2"/>
              <a:buChar char="ü"/>
              <a:defRPr/>
            </a:pPr>
            <a:r>
              <a:rPr lang="fr-FR" sz="2400" dirty="0" smtClean="0">
                <a:cs typeface="Arial" charset="0"/>
              </a:rPr>
              <a:t>Recommandations</a:t>
            </a:r>
          </a:p>
        </p:txBody>
      </p:sp>
      <p:sp>
        <p:nvSpPr>
          <p:cNvPr id="4" name="ZoneTexte 3"/>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a:xfrm>
            <a:off x="396875" y="274638"/>
            <a:ext cx="8359775" cy="1090612"/>
          </a:xfrm>
        </p:spPr>
        <p:txBody>
          <a:bodyPr/>
          <a:lstStyle/>
          <a:p>
            <a:pPr algn="ctr" eaLnBrk="1" hangingPunct="1"/>
            <a:r>
              <a:rPr lang="fr-FR" sz="3500" dirty="0" smtClean="0">
                <a:latin typeface="Arial" charset="0"/>
                <a:ea typeface="ＭＳ Ｐゴシック" pitchFamily="34" charset="-128"/>
                <a:cs typeface="Arial" charset="0"/>
              </a:rPr>
              <a:t>Présentation du rapport au Comité</a:t>
            </a:r>
          </a:p>
        </p:txBody>
      </p:sp>
      <p:sp>
        <p:nvSpPr>
          <p:cNvPr id="16387" name="Content Placeholder 2"/>
          <p:cNvSpPr txBox="1">
            <a:spLocks/>
          </p:cNvSpPr>
          <p:nvPr/>
        </p:nvSpPr>
        <p:spPr bwMode="auto">
          <a:xfrm>
            <a:off x="1016000" y="1365250"/>
            <a:ext cx="7056438" cy="449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defRPr/>
            </a:pPr>
            <a:r>
              <a:rPr lang="fr-FR" sz="2700" i="1" dirty="0" smtClean="0">
                <a:cs typeface="Arial" charset="0"/>
              </a:rPr>
              <a:t>Quand?</a:t>
            </a:r>
            <a:endParaRPr lang="fr-FR" sz="2700" dirty="0" smtClean="0">
              <a:cs typeface="Arial" charset="0"/>
            </a:endParaRP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En même temps que le rapport d’Etat</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Avant la liste des questions</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Avant le dialogue constructif</a:t>
            </a:r>
          </a:p>
          <a:p>
            <a:pPr eaLnBrk="1" hangingPunct="1">
              <a:lnSpc>
                <a:spcPct val="90000"/>
              </a:lnSpc>
              <a:spcBef>
                <a:spcPct val="20000"/>
              </a:spcBef>
              <a:buClr>
                <a:schemeClr val="tx2"/>
              </a:buClr>
              <a:defRPr/>
            </a:pPr>
            <a:r>
              <a:rPr lang="fr-FR" sz="2700" i="1" dirty="0" smtClean="0">
                <a:cs typeface="Arial" charset="0"/>
              </a:rPr>
              <a:t>Rencontrer les membres du Comité?</a:t>
            </a:r>
            <a:endParaRPr lang="fr-FR" sz="2700" dirty="0" smtClean="0">
              <a:cs typeface="Arial" charset="0"/>
            </a:endParaRP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La session avant le dialogue constructif</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Durant la session</a:t>
            </a:r>
          </a:p>
          <a:p>
            <a:pPr eaLnBrk="1" hangingPunct="1">
              <a:lnSpc>
                <a:spcPct val="90000"/>
              </a:lnSpc>
              <a:spcBef>
                <a:spcPct val="20000"/>
              </a:spcBef>
              <a:buClr>
                <a:schemeClr val="tx2"/>
              </a:buClr>
              <a:defRPr/>
            </a:pPr>
            <a:r>
              <a:rPr lang="fr-FR" sz="2700" i="1" dirty="0" smtClean="0">
                <a:cs typeface="Arial" charset="0"/>
              </a:rPr>
              <a:t>Comment?</a:t>
            </a:r>
            <a:endParaRPr lang="fr-FR" sz="2700" dirty="0" smtClean="0">
              <a:cs typeface="Arial" charset="0"/>
            </a:endParaRPr>
          </a:p>
          <a:p>
            <a:pPr eaLnBrk="1" hangingPunct="1">
              <a:lnSpc>
                <a:spcPct val="90000"/>
              </a:lnSpc>
              <a:spcBef>
                <a:spcPct val="20000"/>
              </a:spcBef>
              <a:buClr>
                <a:schemeClr val="tx2"/>
              </a:buClr>
              <a:defRPr/>
            </a:pPr>
            <a:r>
              <a:rPr lang="fr-FR" sz="2700" dirty="0" smtClean="0">
                <a:cs typeface="Arial" charset="0"/>
                <a:hlinkClick r:id="rId3"/>
              </a:rPr>
              <a:t>crpd@ohchr.org</a:t>
            </a:r>
            <a:r>
              <a:rPr lang="fr-FR" sz="2700" dirty="0" smtClean="0">
                <a:cs typeface="Arial" charset="0"/>
              </a:rPr>
              <a:t> </a:t>
            </a:r>
          </a:p>
        </p:txBody>
      </p:sp>
      <p:sp>
        <p:nvSpPr>
          <p:cNvPr id="4" name="ZoneTexte 3"/>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1"/>
          <p:cNvSpPr>
            <a:spLocks noGrp="1"/>
          </p:cNvSpPr>
          <p:nvPr>
            <p:ph type="title"/>
          </p:nvPr>
        </p:nvSpPr>
        <p:spPr>
          <a:xfrm>
            <a:off x="396875" y="274638"/>
            <a:ext cx="8359775" cy="1090612"/>
          </a:xfrm>
        </p:spPr>
        <p:txBody>
          <a:bodyPr/>
          <a:lstStyle/>
          <a:p>
            <a:pPr algn="ctr" eaLnBrk="1" hangingPunct="1"/>
            <a:r>
              <a:rPr lang="fr-FR" sz="3500" dirty="0" smtClean="0">
                <a:latin typeface="Arial" charset="0"/>
                <a:ea typeface="ＭＳ Ｐゴシック" pitchFamily="34" charset="-128"/>
                <a:cs typeface="Arial" charset="0"/>
              </a:rPr>
              <a:t>Le </a:t>
            </a:r>
            <a:r>
              <a:rPr lang="fr-FR" sz="3500" dirty="0">
                <a:latin typeface="Arial" charset="0"/>
                <a:ea typeface="ＭＳ Ｐゴシック" pitchFamily="34" charset="-128"/>
                <a:cs typeface="Arial" charset="0"/>
              </a:rPr>
              <a:t>S</a:t>
            </a:r>
            <a:r>
              <a:rPr lang="fr-FR" sz="3500" dirty="0" smtClean="0">
                <a:latin typeface="Arial" charset="0"/>
                <a:ea typeface="ＭＳ Ｐゴシック" pitchFamily="34" charset="-128"/>
                <a:cs typeface="Arial" charset="0"/>
              </a:rPr>
              <a:t>uivi</a:t>
            </a:r>
          </a:p>
        </p:txBody>
      </p:sp>
      <p:sp>
        <p:nvSpPr>
          <p:cNvPr id="18435" name="Content Placeholder 2"/>
          <p:cNvSpPr txBox="1">
            <a:spLocks/>
          </p:cNvSpPr>
          <p:nvPr/>
        </p:nvSpPr>
        <p:spPr bwMode="auto">
          <a:xfrm>
            <a:off x="1048543" y="980509"/>
            <a:ext cx="7056438" cy="449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r>
              <a:rPr lang="fr-FR" sz="2400" dirty="0" smtClean="0">
                <a:cs typeface="Arial" charset="0"/>
              </a:rPr>
              <a:t>Faire un communiqué de presse</a:t>
            </a:r>
          </a:p>
          <a:p>
            <a:pPr eaLnBrk="1" hangingPunct="1">
              <a:lnSpc>
                <a:spcPct val="90000"/>
              </a:lnSpc>
              <a:spcBef>
                <a:spcPct val="20000"/>
              </a:spcBef>
              <a:buClr>
                <a:schemeClr val="tx2"/>
              </a:buClr>
              <a:buFont typeface="Wingdings" pitchFamily="2" charset="2"/>
              <a:buChar char="ü"/>
            </a:pPr>
            <a:r>
              <a:rPr lang="fr-FR" sz="2400" dirty="0" smtClean="0">
                <a:cs typeface="Arial" charset="0"/>
              </a:rPr>
              <a:t>Organiser une conférence de presse</a:t>
            </a:r>
          </a:p>
          <a:p>
            <a:pPr eaLnBrk="1" hangingPunct="1">
              <a:lnSpc>
                <a:spcPct val="90000"/>
              </a:lnSpc>
              <a:spcBef>
                <a:spcPct val="20000"/>
              </a:spcBef>
              <a:buClr>
                <a:schemeClr val="tx2"/>
              </a:buClr>
              <a:buFont typeface="Wingdings" pitchFamily="2" charset="2"/>
              <a:buChar char="ü"/>
            </a:pPr>
            <a:r>
              <a:rPr lang="fr-FR" sz="2400" dirty="0" smtClean="0">
                <a:cs typeface="Arial" charset="0"/>
              </a:rPr>
              <a:t>Poursuivre la coalition formée pour le rapport indépendant</a:t>
            </a:r>
          </a:p>
          <a:p>
            <a:pPr eaLnBrk="1" hangingPunct="1">
              <a:lnSpc>
                <a:spcPct val="90000"/>
              </a:lnSpc>
              <a:spcBef>
                <a:spcPct val="20000"/>
              </a:spcBef>
              <a:buClr>
                <a:schemeClr val="tx2"/>
              </a:buClr>
              <a:buFont typeface="Wingdings" pitchFamily="2" charset="2"/>
              <a:buChar char="ü"/>
            </a:pPr>
            <a:r>
              <a:rPr lang="fr-FR" sz="2400" dirty="0" smtClean="0">
                <a:cs typeface="Arial" charset="0"/>
              </a:rPr>
              <a:t>Rencontrer les fonctionnaires du ministère</a:t>
            </a:r>
          </a:p>
          <a:p>
            <a:pPr eaLnBrk="1" hangingPunct="1">
              <a:lnSpc>
                <a:spcPct val="90000"/>
              </a:lnSpc>
              <a:spcBef>
                <a:spcPct val="20000"/>
              </a:spcBef>
              <a:buClr>
                <a:schemeClr val="tx2"/>
              </a:buClr>
              <a:buFont typeface="Wingdings" pitchFamily="2" charset="2"/>
              <a:buChar char="ü"/>
            </a:pPr>
            <a:r>
              <a:rPr lang="fr-FR" sz="2400" dirty="0" smtClean="0">
                <a:cs typeface="Arial" charset="0"/>
              </a:rPr>
              <a:t>Rencontrer les parlementaires</a:t>
            </a:r>
          </a:p>
          <a:p>
            <a:pPr eaLnBrk="1" hangingPunct="1">
              <a:lnSpc>
                <a:spcPct val="90000"/>
              </a:lnSpc>
              <a:spcBef>
                <a:spcPct val="20000"/>
              </a:spcBef>
              <a:buClr>
                <a:schemeClr val="tx2"/>
              </a:buClr>
              <a:buFont typeface="Wingdings" pitchFamily="2" charset="2"/>
              <a:buChar char="ü"/>
            </a:pPr>
            <a:r>
              <a:rPr lang="fr-FR" sz="2400" dirty="0" smtClean="0">
                <a:cs typeface="Arial" charset="0"/>
              </a:rPr>
              <a:t>Rencontrer les équipes de pays des Nations Unies</a:t>
            </a:r>
          </a:p>
          <a:p>
            <a:pPr eaLnBrk="1" hangingPunct="1">
              <a:lnSpc>
                <a:spcPct val="90000"/>
              </a:lnSpc>
              <a:spcBef>
                <a:spcPct val="20000"/>
              </a:spcBef>
              <a:buClr>
                <a:schemeClr val="tx2"/>
              </a:buClr>
              <a:buFont typeface="Wingdings" pitchFamily="2" charset="2"/>
              <a:buChar char="ü"/>
            </a:pPr>
            <a:r>
              <a:rPr lang="fr-FR" sz="2400" dirty="0" smtClean="0">
                <a:cs typeface="Arial" charset="0"/>
              </a:rPr>
              <a:t>Organiser une conférence nationale</a:t>
            </a:r>
          </a:p>
          <a:p>
            <a:pPr eaLnBrk="1" hangingPunct="1">
              <a:lnSpc>
                <a:spcPct val="90000"/>
              </a:lnSpc>
              <a:spcBef>
                <a:spcPct val="20000"/>
              </a:spcBef>
              <a:buClr>
                <a:schemeClr val="tx2"/>
              </a:buClr>
              <a:buFont typeface="Wingdings" pitchFamily="2" charset="2"/>
              <a:buChar char="ü"/>
            </a:pPr>
            <a:r>
              <a:rPr lang="fr-FR" sz="2400" dirty="0" smtClean="0">
                <a:cs typeface="Arial" charset="0"/>
              </a:rPr>
              <a:t>Organiser des ateliers à propos de questions spécifiques</a:t>
            </a:r>
          </a:p>
          <a:p>
            <a:pPr eaLnBrk="1" hangingPunct="1">
              <a:lnSpc>
                <a:spcPct val="90000"/>
              </a:lnSpc>
              <a:spcBef>
                <a:spcPct val="20000"/>
              </a:spcBef>
              <a:buClr>
                <a:schemeClr val="tx2"/>
              </a:buClr>
              <a:buFont typeface="Wingdings" pitchFamily="2" charset="2"/>
              <a:buChar char="ü"/>
            </a:pPr>
            <a:r>
              <a:rPr lang="fr-FR" sz="2400" dirty="0" smtClean="0">
                <a:cs typeface="Arial" charset="0"/>
              </a:rPr>
              <a:t>Aider à la mise en œuvre</a:t>
            </a:r>
          </a:p>
          <a:p>
            <a:pPr eaLnBrk="1" hangingPunct="1">
              <a:lnSpc>
                <a:spcPct val="90000"/>
              </a:lnSpc>
              <a:spcBef>
                <a:spcPct val="20000"/>
              </a:spcBef>
              <a:buClr>
                <a:schemeClr val="tx2"/>
              </a:buClr>
              <a:buFont typeface="Wingdings" pitchFamily="2" charset="2"/>
              <a:buChar char="ü"/>
            </a:pPr>
            <a:r>
              <a:rPr lang="fr-FR" sz="2400" dirty="0" smtClean="0">
                <a:cs typeface="Arial" charset="0"/>
              </a:rPr>
              <a:t>Assurer le suivi et faire un rapport sur la mise en œuvre</a:t>
            </a:r>
            <a:endParaRPr lang="fr-FR" sz="2400" dirty="0">
              <a:cs typeface="Arial" charset="0"/>
            </a:endParaRPr>
          </a:p>
        </p:txBody>
      </p:sp>
      <p:sp>
        <p:nvSpPr>
          <p:cNvPr id="4" name="ZoneTexte 3"/>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87388" y="365125"/>
            <a:ext cx="8229600" cy="1143000"/>
          </a:xfrm>
        </p:spPr>
        <p:txBody>
          <a:bodyPr/>
          <a:lstStyle/>
          <a:p>
            <a:pPr eaLnBrk="1" hangingPunct="1"/>
            <a:r>
              <a:rPr lang="en-US" sz="2800" dirty="0" smtClean="0">
                <a:latin typeface="Arial" charset="0"/>
                <a:ea typeface="ＭＳ Ｐゴシック" pitchFamily="34" charset="-128"/>
                <a:cs typeface="Arial" charset="0"/>
              </a:rPr>
              <a:t>Sources</a:t>
            </a:r>
          </a:p>
        </p:txBody>
      </p:sp>
      <p:sp>
        <p:nvSpPr>
          <p:cNvPr id="19459" name="Content Placeholder 2"/>
          <p:cNvSpPr>
            <a:spLocks noGrp="1"/>
          </p:cNvSpPr>
          <p:nvPr>
            <p:ph idx="1"/>
          </p:nvPr>
        </p:nvSpPr>
        <p:spPr>
          <a:xfrm>
            <a:off x="558800" y="1839913"/>
            <a:ext cx="7477125" cy="3111500"/>
          </a:xfrm>
        </p:spPr>
        <p:txBody>
          <a:bodyPr/>
          <a:lstStyle/>
          <a:p>
            <a:pPr eaLnBrk="1" hangingPunct="1"/>
            <a:r>
              <a:rPr lang="fr-FR" sz="2200" dirty="0" smtClean="0">
                <a:latin typeface="Arial" charset="0"/>
                <a:ea typeface="ＭＳ Ｐゴシック" pitchFamily="34" charset="-128"/>
                <a:cs typeface="Arial" charset="0"/>
              </a:rPr>
              <a:t>Convention relative aux droits des personnes handicapées</a:t>
            </a:r>
          </a:p>
          <a:p>
            <a:pPr eaLnBrk="1" hangingPunct="1"/>
            <a:r>
              <a:rPr lang="fr-FR" sz="2200" dirty="0" smtClean="0">
                <a:latin typeface="Arial" charset="0"/>
                <a:ea typeface="ＭＳ Ｐゴシック" pitchFamily="34" charset="-128"/>
                <a:cs typeface="Arial" charset="0"/>
              </a:rPr>
              <a:t>Directives du Comité relatives à l’établissement des rapports (CRDP/C/2/3)</a:t>
            </a:r>
          </a:p>
          <a:p>
            <a:pPr eaLnBrk="1" hangingPunct="1"/>
            <a:r>
              <a:rPr lang="fr-FR" sz="2200" dirty="0" smtClean="0">
                <a:latin typeface="Arial" charset="0"/>
                <a:ea typeface="ＭＳ Ｐゴシック" pitchFamily="34" charset="-128"/>
                <a:cs typeface="Arial" charset="0"/>
              </a:rPr>
              <a:t>« Droits de l’homme et handicap: rapport indépendant Espagne 2010 ». Disponible sur </a:t>
            </a:r>
            <a:r>
              <a:rPr lang="fr-FR" sz="2200" dirty="0" smtClean="0">
                <a:latin typeface="Arial" charset="0"/>
                <a:ea typeface="ＭＳ Ｐゴシック" pitchFamily="34" charset="-128"/>
                <a:cs typeface="Arial" charset="0"/>
                <a:hlinkClick r:id="rId3"/>
              </a:rPr>
              <a:t>www.cermi.es</a:t>
            </a:r>
            <a:r>
              <a:rPr lang="fr-FR" sz="2200" dirty="0" smtClean="0">
                <a:latin typeface="Arial" charset="0"/>
                <a:ea typeface="ＭＳ Ｐゴシック" pitchFamily="34" charset="-128"/>
                <a:cs typeface="Arial" charset="0"/>
              </a:rPr>
              <a:t> </a:t>
            </a:r>
          </a:p>
          <a:p>
            <a:pPr eaLnBrk="1" hangingPunct="1"/>
            <a:r>
              <a:rPr lang="en-US" sz="2200" dirty="0" smtClean="0">
                <a:latin typeface="Arial" charset="0"/>
                <a:ea typeface="ＭＳ Ｐゴシック" pitchFamily="34" charset="-128"/>
                <a:cs typeface="Arial" charset="0"/>
              </a:rPr>
              <a:t>Rapport initial </a:t>
            </a:r>
            <a:r>
              <a:rPr lang="fr-FR" sz="2200" dirty="0" smtClean="0">
                <a:latin typeface="Arial" charset="0"/>
                <a:ea typeface="ＭＳ Ｐゴシック" pitchFamily="34" charset="-128"/>
                <a:cs typeface="Arial" charset="0"/>
              </a:rPr>
              <a:t>de l’Espagne </a:t>
            </a:r>
            <a:r>
              <a:rPr lang="en-US" sz="2200" i="1" dirty="0" smtClean="0">
                <a:latin typeface="Arial" charset="0"/>
                <a:ea typeface="ＭＳ Ｐゴシック" pitchFamily="34" charset="-128"/>
                <a:cs typeface="Arial" charset="0"/>
              </a:rPr>
              <a:t>(</a:t>
            </a:r>
            <a:r>
              <a:rPr lang="en-GB" sz="2200" dirty="0" err="1" smtClean="0">
                <a:latin typeface="Arial" charset="0"/>
                <a:ea typeface="ＭＳ Ｐゴシック" pitchFamily="34" charset="-128"/>
                <a:cs typeface="Arial" charset="0"/>
              </a:rPr>
              <a:t>CRPD</a:t>
            </a:r>
            <a:r>
              <a:rPr lang="en-GB" sz="2200" dirty="0" smtClean="0">
                <a:latin typeface="Arial" charset="0"/>
                <a:ea typeface="ＭＳ Ｐゴシック" pitchFamily="34" charset="-128"/>
                <a:cs typeface="Arial" charset="0"/>
              </a:rPr>
              <a:t>/C/ESP/1)</a:t>
            </a:r>
            <a:r>
              <a:rPr lang="en-US" sz="2200" dirty="0" smtClean="0">
                <a:latin typeface="Arial" charset="0"/>
                <a:ea typeface="ＭＳ Ｐゴシック" pitchFamily="34" charset="-128"/>
                <a:cs typeface="Arial" charset="0"/>
              </a:rPr>
              <a:t>, </a:t>
            </a:r>
            <a:r>
              <a:rPr lang="en-US" sz="2200" dirty="0" smtClean="0">
                <a:latin typeface="Arial" charset="0"/>
                <a:ea typeface="ＭＳ Ｐゴシック" pitchFamily="34" charset="-128"/>
                <a:cs typeface="Arial" charset="0"/>
                <a:hlinkClick r:id="rId4"/>
              </a:rPr>
              <a:t>www.ohchr.org/EN/HRBodies/CRPD/Pages/Session6.aspx</a:t>
            </a:r>
            <a:r>
              <a:rPr lang="en-US" sz="2200" dirty="0" smtClean="0">
                <a:latin typeface="Arial" charset="0"/>
                <a:ea typeface="ＭＳ Ｐゴシック" pitchFamily="34" charset="-128"/>
                <a:cs typeface="Arial" charset="0"/>
              </a:rPr>
              <a:t> (</a:t>
            </a:r>
            <a:r>
              <a:rPr lang="fr-FR" sz="2200" dirty="0" smtClean="0">
                <a:latin typeface="Arial" charset="0"/>
                <a:ea typeface="ＭＳ Ｐゴシック" pitchFamily="34" charset="-128"/>
                <a:cs typeface="Arial" charset="0"/>
              </a:rPr>
              <a:t>dernière consultation 9 août 2012)</a:t>
            </a:r>
            <a:endParaRPr lang="fr-FR" sz="2200" i="1" dirty="0" smtClean="0">
              <a:latin typeface="Arial" charset="0"/>
              <a:ea typeface="ＭＳ Ｐゴシック" pitchFamily="34" charset="-128"/>
              <a:cs typeface="Arial" charset="0"/>
            </a:endParaRPr>
          </a:p>
          <a:p>
            <a:pPr eaLnBrk="1" hangingPunct="1">
              <a:buFont typeface="Arial" charset="0"/>
              <a:buNone/>
            </a:pPr>
            <a:endParaRPr lang="fr-FR" sz="2800" dirty="0" smtClean="0">
              <a:latin typeface="Arial" charset="0"/>
              <a:ea typeface="ＭＳ Ｐゴシック" pitchFamily="34" charset="-128"/>
              <a:cs typeface="Arial" charset="0"/>
            </a:endParaRPr>
          </a:p>
          <a:p>
            <a:pPr eaLnBrk="1" hangingPunct="1"/>
            <a:endParaRPr lang="en-US" dirty="0" smtClean="0">
              <a:latin typeface="Arial" charset="0"/>
              <a:ea typeface="ＭＳ Ｐゴシック" pitchFamily="34" charset="-128"/>
              <a:cs typeface="Arial" charset="0"/>
            </a:endParaRPr>
          </a:p>
        </p:txBody>
      </p:sp>
      <p:sp>
        <p:nvSpPr>
          <p:cNvPr id="4" name="ZoneTexte 3"/>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628650" y="1101725"/>
            <a:ext cx="3657260" cy="5484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20000"/>
              </a:spcBef>
              <a:buClr>
                <a:schemeClr val="tx2"/>
              </a:buClr>
              <a:buFont typeface="Wingdings" pitchFamily="2" charset="2"/>
              <a:buChar char="§"/>
            </a:pPr>
            <a:r>
              <a:rPr lang="fr-FR" sz="2400" dirty="0">
                <a:cs typeface="Arial" charset="0"/>
              </a:rPr>
              <a:t>Comprendre l’objectif et le contenu </a:t>
            </a:r>
            <a:r>
              <a:rPr lang="fr-FR" sz="2400" dirty="0" smtClean="0">
                <a:cs typeface="Arial" charset="0"/>
              </a:rPr>
              <a:t>des rapports indépendants adressés au Comité </a:t>
            </a:r>
            <a:r>
              <a:rPr lang="fr-FR" sz="2400" dirty="0">
                <a:cs typeface="Arial" charset="0"/>
              </a:rPr>
              <a:t>des droits des personnes handicapées</a:t>
            </a:r>
          </a:p>
          <a:p>
            <a:pPr eaLnBrk="1" hangingPunct="1">
              <a:spcBef>
                <a:spcPct val="20000"/>
              </a:spcBef>
              <a:buClr>
                <a:schemeClr val="tx2"/>
              </a:buClr>
              <a:buFont typeface="Wingdings" pitchFamily="2" charset="2"/>
              <a:buChar char="§"/>
            </a:pPr>
            <a:endParaRPr lang="fr-FR" sz="2400" dirty="0">
              <a:cs typeface="Arial" charset="0"/>
            </a:endParaRPr>
          </a:p>
          <a:p>
            <a:pPr eaLnBrk="1" hangingPunct="1">
              <a:spcBef>
                <a:spcPct val="20000"/>
              </a:spcBef>
              <a:buClr>
                <a:schemeClr val="tx2"/>
              </a:buClr>
              <a:buFont typeface="Wingdings" pitchFamily="2" charset="2"/>
              <a:buChar char="§"/>
            </a:pPr>
            <a:r>
              <a:rPr lang="fr-FR" sz="2400" dirty="0">
                <a:cs typeface="Arial" charset="0"/>
              </a:rPr>
              <a:t>Comprendre le processus de rédaction et de </a:t>
            </a:r>
            <a:r>
              <a:rPr lang="fr-FR" sz="2400" dirty="0" smtClean="0">
                <a:cs typeface="Arial" charset="0"/>
              </a:rPr>
              <a:t>présentation des rapports indépendants</a:t>
            </a:r>
            <a:endParaRPr lang="fr-FR" sz="2800" dirty="0">
              <a:cs typeface="Arial" charset="0"/>
            </a:endParaRPr>
          </a:p>
          <a:p>
            <a:pPr eaLnBrk="1" hangingPunct="1">
              <a:spcBef>
                <a:spcPct val="20000"/>
              </a:spcBef>
              <a:buClr>
                <a:schemeClr val="tx2"/>
              </a:buClr>
              <a:buFont typeface="Wingdings" pitchFamily="2" charset="2"/>
              <a:buChar char="§"/>
            </a:pPr>
            <a:endParaRPr lang="en-US" sz="2400" dirty="0">
              <a:cs typeface="Arial" charset="0"/>
            </a:endParaRPr>
          </a:p>
        </p:txBody>
      </p:sp>
      <p:sp>
        <p:nvSpPr>
          <p:cNvPr id="6148" name="Rectangle 10"/>
          <p:cNvSpPr>
            <a:spLocks noChangeArrowheads="1"/>
          </p:cNvSpPr>
          <p:nvPr/>
        </p:nvSpPr>
        <p:spPr bwMode="auto">
          <a:xfrm>
            <a:off x="4370388" y="1112838"/>
            <a:ext cx="4535487" cy="7700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spcBef>
                <a:spcPct val="20000"/>
              </a:spcBef>
              <a:buClr>
                <a:schemeClr val="tx2"/>
              </a:buClr>
              <a:buFont typeface="Wingdings" pitchFamily="-108" charset="2"/>
              <a:buChar char="§"/>
              <a:defRPr/>
            </a:pPr>
            <a:r>
              <a:rPr lang="fr-FR" sz="2400" dirty="0" smtClean="0">
                <a:ea typeface="ＭＳ Ｐゴシック" pitchFamily="-108" charset="-128"/>
                <a:cs typeface="Arial" charset="0"/>
              </a:rPr>
              <a:t>Société civile/INDH et le Comité</a:t>
            </a:r>
          </a:p>
          <a:p>
            <a:pPr marL="342900" indent="-342900">
              <a:spcBef>
                <a:spcPct val="20000"/>
              </a:spcBef>
              <a:buClr>
                <a:schemeClr val="tx2"/>
              </a:buClr>
              <a:buFont typeface="Wingdings" pitchFamily="-108" charset="2"/>
              <a:buChar char="§"/>
              <a:defRPr/>
            </a:pPr>
            <a:r>
              <a:rPr lang="fr-FR" sz="2400" dirty="0" smtClean="0">
                <a:ea typeface="ＭＳ Ｐゴシック" pitchFamily="-108" charset="-128"/>
                <a:cs typeface="Arial" charset="0"/>
              </a:rPr>
              <a:t>Qu’est-ce qu’un rapport indépendant?</a:t>
            </a:r>
          </a:p>
          <a:p>
            <a:pPr marL="342900" indent="-342900">
              <a:spcBef>
                <a:spcPct val="20000"/>
              </a:spcBef>
              <a:buClr>
                <a:schemeClr val="tx2"/>
              </a:buClr>
              <a:buFont typeface="Wingdings" pitchFamily="-108" charset="2"/>
              <a:buChar char="§"/>
              <a:defRPr/>
            </a:pPr>
            <a:r>
              <a:rPr lang="fr-FR" sz="2400" dirty="0" smtClean="0">
                <a:ea typeface="ＭＳ Ｐゴシック" pitchFamily="-108" charset="-128"/>
                <a:cs typeface="Arial" charset="0"/>
              </a:rPr>
              <a:t>Structure du rapport</a:t>
            </a:r>
          </a:p>
          <a:p>
            <a:pPr marL="342900" indent="-342900">
              <a:spcBef>
                <a:spcPct val="20000"/>
              </a:spcBef>
              <a:buClr>
                <a:schemeClr val="tx2"/>
              </a:buClr>
              <a:buFont typeface="Wingdings" pitchFamily="-108" charset="2"/>
              <a:buChar char="§"/>
              <a:defRPr/>
            </a:pPr>
            <a:r>
              <a:rPr lang="fr-FR" sz="2400" dirty="0" smtClean="0">
                <a:ea typeface="ＭＳ Ｐゴシック" pitchFamily="-108" charset="-128"/>
                <a:cs typeface="Arial" charset="0"/>
              </a:rPr>
              <a:t>Méthodologie</a:t>
            </a:r>
          </a:p>
          <a:p>
            <a:pPr marL="342900" indent="-342900">
              <a:spcBef>
                <a:spcPct val="20000"/>
              </a:spcBef>
              <a:buClr>
                <a:schemeClr val="tx2"/>
              </a:buClr>
              <a:buFont typeface="Wingdings" pitchFamily="-108" charset="2"/>
              <a:buChar char="§"/>
              <a:defRPr/>
            </a:pPr>
            <a:r>
              <a:rPr lang="fr-FR" sz="2400" dirty="0" smtClean="0">
                <a:ea typeface="ＭＳ Ｐゴシック" pitchFamily="-108" charset="-128"/>
                <a:cs typeface="Arial" charset="0"/>
              </a:rPr>
              <a:t>Recueil de données</a:t>
            </a:r>
          </a:p>
          <a:p>
            <a:pPr marL="342900" indent="-342900">
              <a:spcBef>
                <a:spcPct val="20000"/>
              </a:spcBef>
              <a:buClr>
                <a:schemeClr val="tx2"/>
              </a:buClr>
              <a:buFont typeface="Wingdings" pitchFamily="-108" charset="2"/>
              <a:buChar char="§"/>
              <a:defRPr/>
            </a:pPr>
            <a:r>
              <a:rPr lang="fr-FR" sz="2400" dirty="0" smtClean="0">
                <a:ea typeface="ＭＳ Ｐゴシック" pitchFamily="-108" charset="-128"/>
                <a:cs typeface="Arial" charset="0"/>
              </a:rPr>
              <a:t>Contenu du rapport</a:t>
            </a:r>
          </a:p>
          <a:p>
            <a:pPr marL="342900" indent="-342900">
              <a:spcBef>
                <a:spcPct val="20000"/>
              </a:spcBef>
              <a:buClr>
                <a:schemeClr val="tx2"/>
              </a:buClr>
              <a:buFont typeface="Wingdings" pitchFamily="-108" charset="2"/>
              <a:buChar char="§"/>
              <a:defRPr/>
            </a:pPr>
            <a:r>
              <a:rPr lang="fr-FR" sz="2400" dirty="0" smtClean="0">
                <a:ea typeface="ＭＳ Ｐゴシック" pitchFamily="-108" charset="-128"/>
                <a:cs typeface="Arial" charset="0"/>
              </a:rPr>
              <a:t>Conseils relatifs aux recommandations</a:t>
            </a:r>
          </a:p>
          <a:p>
            <a:pPr marL="342900" indent="-342900">
              <a:spcBef>
                <a:spcPct val="20000"/>
              </a:spcBef>
              <a:buClr>
                <a:schemeClr val="tx2"/>
              </a:buClr>
              <a:buFont typeface="Wingdings" pitchFamily="-108" charset="2"/>
              <a:buChar char="§"/>
              <a:defRPr/>
            </a:pPr>
            <a:r>
              <a:rPr lang="fr-FR" sz="2400" dirty="0" smtClean="0">
                <a:ea typeface="ＭＳ Ｐゴシック" pitchFamily="-108" charset="-128"/>
                <a:cs typeface="Arial" charset="0"/>
              </a:rPr>
              <a:t>Présentation du rapport au Comité</a:t>
            </a:r>
          </a:p>
          <a:p>
            <a:pPr marL="342900" indent="-342900">
              <a:spcBef>
                <a:spcPct val="20000"/>
              </a:spcBef>
              <a:buClr>
                <a:schemeClr val="tx2"/>
              </a:buClr>
              <a:buFont typeface="Wingdings" pitchFamily="-108" charset="2"/>
              <a:buChar char="§"/>
              <a:defRPr/>
            </a:pPr>
            <a:r>
              <a:rPr lang="fr-FR" sz="2400" dirty="0" smtClean="0">
                <a:ea typeface="ＭＳ Ｐゴシック" pitchFamily="-108" charset="-128"/>
                <a:cs typeface="Arial" charset="0"/>
              </a:rPr>
              <a:t>Suivi</a:t>
            </a:r>
          </a:p>
          <a:p>
            <a:pPr>
              <a:spcBef>
                <a:spcPct val="20000"/>
              </a:spcBef>
              <a:buClr>
                <a:schemeClr val="tx2"/>
              </a:buClr>
              <a:defRPr/>
            </a:pPr>
            <a:endParaRPr lang="en-US" sz="2400" dirty="0">
              <a:ea typeface="ＭＳ Ｐゴシック" pitchFamily="-108" charset="-128"/>
              <a:cs typeface="Arial" charset="0"/>
            </a:endParaRPr>
          </a:p>
          <a:p>
            <a:pPr marL="342900" indent="-342900">
              <a:spcBef>
                <a:spcPct val="20000"/>
              </a:spcBef>
              <a:buClr>
                <a:schemeClr val="tx2"/>
              </a:buClr>
              <a:buFont typeface="Wingdings" pitchFamily="-108" charset="2"/>
              <a:buChar char="§"/>
              <a:defRPr/>
            </a:pPr>
            <a:endParaRPr lang="en-US" sz="2400" dirty="0">
              <a:ea typeface="ＭＳ Ｐゴシック" pitchFamily="-108" charset="-128"/>
              <a:cs typeface="Arial" charset="0"/>
            </a:endParaRPr>
          </a:p>
          <a:p>
            <a:pPr marL="342900" indent="-342900">
              <a:spcBef>
                <a:spcPct val="20000"/>
              </a:spcBef>
              <a:buClr>
                <a:schemeClr val="tx2"/>
              </a:buClr>
              <a:buFont typeface="Wingdings" pitchFamily="-108" charset="2"/>
              <a:buChar char="§"/>
              <a:defRPr/>
            </a:pPr>
            <a:endParaRPr lang="en-US" sz="2400" dirty="0">
              <a:ea typeface="ＭＳ Ｐゴシック" pitchFamily="-108" charset="-128"/>
              <a:cs typeface="Arial" charset="0"/>
            </a:endParaRPr>
          </a:p>
          <a:p>
            <a:pPr marL="342900" indent="-342900">
              <a:spcBef>
                <a:spcPct val="20000"/>
              </a:spcBef>
              <a:buClr>
                <a:schemeClr val="tx2"/>
              </a:buClr>
              <a:buFont typeface="Wingdings" pitchFamily="-108" charset="2"/>
              <a:buChar char="§"/>
              <a:defRPr/>
            </a:pPr>
            <a:endParaRPr lang="en-US" sz="2400" dirty="0">
              <a:ea typeface="ＭＳ Ｐゴシック" pitchFamily="-108" charset="-128"/>
              <a:cs typeface="Arial" charset="0"/>
            </a:endParaRPr>
          </a:p>
          <a:p>
            <a:pPr marL="342900" indent="-342900">
              <a:spcBef>
                <a:spcPct val="20000"/>
              </a:spcBef>
              <a:buClr>
                <a:schemeClr val="tx2"/>
              </a:buClr>
              <a:buFont typeface="Wingdings" pitchFamily="-108" charset="2"/>
              <a:buChar char="§"/>
              <a:defRPr/>
            </a:pPr>
            <a:endParaRPr lang="en-US" sz="2400" dirty="0">
              <a:ea typeface="ＭＳ Ｐゴシック" pitchFamily="-108" charset="-128"/>
              <a:cs typeface="Arial" charset="0"/>
            </a:endParaRPr>
          </a:p>
        </p:txBody>
      </p:sp>
      <p:sp>
        <p:nvSpPr>
          <p:cNvPr id="6149" name="TextBox 17"/>
          <p:cNvSpPr txBox="1">
            <a:spLocks noChangeArrowheads="1"/>
          </p:cNvSpPr>
          <p:nvPr/>
        </p:nvSpPr>
        <p:spPr bwMode="auto">
          <a:xfrm>
            <a:off x="1066800" y="366713"/>
            <a:ext cx="161294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fr-FR" sz="2600" b="1" dirty="0" smtClean="0">
                <a:solidFill>
                  <a:schemeClr val="tx2"/>
                </a:solidFill>
                <a:cs typeface="Arial" charset="0"/>
              </a:rPr>
              <a:t>Objectifs</a:t>
            </a:r>
            <a:endParaRPr lang="fr-FR" sz="2600" b="1" dirty="0">
              <a:solidFill>
                <a:schemeClr val="tx2"/>
              </a:solidFill>
              <a:cs typeface="Arial" charset="0"/>
            </a:endParaRPr>
          </a:p>
        </p:txBody>
      </p:sp>
      <p:sp>
        <p:nvSpPr>
          <p:cNvPr id="6150" name="TextBox 18"/>
          <p:cNvSpPr txBox="1">
            <a:spLocks noChangeArrowheads="1"/>
          </p:cNvSpPr>
          <p:nvPr/>
        </p:nvSpPr>
        <p:spPr bwMode="auto">
          <a:xfrm>
            <a:off x="5102225" y="366713"/>
            <a:ext cx="32063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fr-FR" sz="2600" b="1" dirty="0" smtClean="0">
                <a:solidFill>
                  <a:schemeClr val="tx2"/>
                </a:solidFill>
                <a:cs typeface="Arial" charset="0"/>
              </a:rPr>
              <a:t>Déroulé du module</a:t>
            </a:r>
            <a:endParaRPr lang="fr-FR" sz="2600" b="1" dirty="0">
              <a:solidFill>
                <a:schemeClr val="tx2"/>
              </a:solidFill>
              <a:cs typeface="Arial" charset="0"/>
            </a:endParaRPr>
          </a:p>
        </p:txBody>
      </p:sp>
      <p:sp>
        <p:nvSpPr>
          <p:cNvPr id="7" name="ZoneTexte 6"/>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8" name="ZoneTexte 7"/>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533400" y="381000"/>
            <a:ext cx="8229600" cy="666750"/>
          </a:xfrm>
        </p:spPr>
        <p:txBody>
          <a:bodyPr/>
          <a:lstStyle/>
          <a:p>
            <a:pPr algn="ctr"/>
            <a:r>
              <a:rPr lang="fr-FR" sz="3200" dirty="0" smtClean="0">
                <a:latin typeface="Arial" charset="0"/>
                <a:ea typeface="ＭＳ Ｐゴシック" pitchFamily="34" charset="-128"/>
                <a:cs typeface="Arial" charset="0"/>
              </a:rPr>
              <a:t>Le Cycle du rapport</a:t>
            </a:r>
          </a:p>
        </p:txBody>
      </p:sp>
      <p:sp>
        <p:nvSpPr>
          <p:cNvPr id="4" name="Rounded Rectangle 3"/>
          <p:cNvSpPr/>
          <p:nvPr/>
        </p:nvSpPr>
        <p:spPr>
          <a:xfrm>
            <a:off x="3733799" y="1295400"/>
            <a:ext cx="2133599" cy="5334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600" dirty="0">
                <a:solidFill>
                  <a:prstClr val="black"/>
                </a:solidFill>
              </a:rPr>
              <a:t>L’ETAT</a:t>
            </a:r>
          </a:p>
          <a:p>
            <a:pPr algn="ctr" fontAlgn="auto">
              <a:spcBef>
                <a:spcPts val="0"/>
              </a:spcBef>
              <a:spcAft>
                <a:spcPts val="0"/>
              </a:spcAft>
              <a:defRPr/>
            </a:pPr>
            <a:r>
              <a:rPr lang="fr-FR" sz="1600" dirty="0" smtClean="0">
                <a:solidFill>
                  <a:prstClr val="black"/>
                </a:solidFill>
              </a:rPr>
              <a:t>présente </a:t>
            </a:r>
            <a:r>
              <a:rPr lang="fr-FR" sz="1600" dirty="0">
                <a:solidFill>
                  <a:prstClr val="black"/>
                </a:solidFill>
              </a:rPr>
              <a:t>un rapport</a:t>
            </a:r>
          </a:p>
        </p:txBody>
      </p:sp>
      <p:sp>
        <p:nvSpPr>
          <p:cNvPr id="5" name="Oval 4"/>
          <p:cNvSpPr/>
          <p:nvPr/>
        </p:nvSpPr>
        <p:spPr>
          <a:xfrm>
            <a:off x="798022" y="2441575"/>
            <a:ext cx="2516678" cy="8382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r>
              <a:rPr lang="fr-FR" sz="1600" dirty="0">
                <a:solidFill>
                  <a:prstClr val="white"/>
                </a:solidFill>
              </a:rPr>
              <a:t>Le COMITE</a:t>
            </a:r>
          </a:p>
          <a:p>
            <a:pPr algn="ctr" fontAlgn="auto">
              <a:spcBef>
                <a:spcPts val="0"/>
              </a:spcBef>
              <a:spcAft>
                <a:spcPts val="0"/>
              </a:spcAft>
              <a:defRPr/>
            </a:pPr>
            <a:r>
              <a:rPr lang="fr-FR" sz="1600" dirty="0">
                <a:solidFill>
                  <a:prstClr val="white"/>
                </a:solidFill>
              </a:rPr>
              <a:t>Liste des questions</a:t>
            </a:r>
          </a:p>
        </p:txBody>
      </p:sp>
      <p:sp>
        <p:nvSpPr>
          <p:cNvPr id="8" name="Rounded Rectangle 7"/>
          <p:cNvSpPr/>
          <p:nvPr/>
        </p:nvSpPr>
        <p:spPr>
          <a:xfrm>
            <a:off x="1141413" y="3810000"/>
            <a:ext cx="2058987" cy="5334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600" dirty="0">
                <a:solidFill>
                  <a:prstClr val="black"/>
                </a:solidFill>
              </a:rPr>
              <a:t>L’ETAT</a:t>
            </a:r>
          </a:p>
          <a:p>
            <a:pPr algn="ctr" fontAlgn="auto">
              <a:spcBef>
                <a:spcPts val="0"/>
              </a:spcBef>
              <a:spcAft>
                <a:spcPts val="0"/>
              </a:spcAft>
              <a:defRPr/>
            </a:pPr>
            <a:r>
              <a:rPr lang="fr-FR" sz="1600" dirty="0" smtClean="0">
                <a:solidFill>
                  <a:prstClr val="black"/>
                </a:solidFill>
              </a:rPr>
              <a:t>adresse des </a:t>
            </a:r>
            <a:r>
              <a:rPr lang="fr-FR" sz="1600" dirty="0">
                <a:solidFill>
                  <a:prstClr val="black"/>
                </a:solidFill>
              </a:rPr>
              <a:t>réponses</a:t>
            </a:r>
          </a:p>
        </p:txBody>
      </p:sp>
      <p:sp>
        <p:nvSpPr>
          <p:cNvPr id="9" name="Oval 8"/>
          <p:cNvSpPr/>
          <p:nvPr/>
        </p:nvSpPr>
        <p:spPr>
          <a:xfrm>
            <a:off x="5867399" y="4495800"/>
            <a:ext cx="2553191" cy="9144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r>
              <a:rPr lang="fr-FR" sz="1600" dirty="0">
                <a:solidFill>
                  <a:prstClr val="white"/>
                </a:solidFill>
              </a:rPr>
              <a:t>Observations finales du COMITE</a:t>
            </a:r>
          </a:p>
        </p:txBody>
      </p:sp>
      <p:sp>
        <p:nvSpPr>
          <p:cNvPr id="12" name="Rectangle 11"/>
          <p:cNvSpPr/>
          <p:nvPr/>
        </p:nvSpPr>
        <p:spPr>
          <a:xfrm>
            <a:off x="1371600" y="5181600"/>
            <a:ext cx="1638300" cy="801688"/>
          </a:xfrm>
          <a:prstGeom prst="rect">
            <a:avLst/>
          </a:prstGeom>
          <a:solidFill>
            <a:schemeClr val="accent3"/>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fr-FR" dirty="0" smtClean="0">
                <a:solidFill>
                  <a:prstClr val="black"/>
                </a:solidFill>
              </a:rPr>
              <a:t>Société civile/INDH</a:t>
            </a:r>
          </a:p>
        </p:txBody>
      </p:sp>
      <p:sp>
        <p:nvSpPr>
          <p:cNvPr id="14" name="Rectangle 13"/>
          <p:cNvSpPr/>
          <p:nvPr/>
        </p:nvSpPr>
        <p:spPr>
          <a:xfrm>
            <a:off x="3733800" y="4876800"/>
            <a:ext cx="1752600" cy="1600200"/>
          </a:xfrm>
          <a:prstGeom prst="rect">
            <a:avLst/>
          </a:prstGeom>
          <a:solidFill>
            <a:srgbClr val="FFFF00"/>
          </a:solidFill>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fr-FR" dirty="0">
                <a:solidFill>
                  <a:prstClr val="black"/>
                </a:solidFill>
              </a:rPr>
              <a:t>SESSION DU COMITE</a:t>
            </a:r>
          </a:p>
        </p:txBody>
      </p:sp>
      <p:sp>
        <p:nvSpPr>
          <p:cNvPr id="15" name="Rounded Rectangle 14"/>
          <p:cNvSpPr/>
          <p:nvPr/>
        </p:nvSpPr>
        <p:spPr>
          <a:xfrm>
            <a:off x="6477000" y="3276600"/>
            <a:ext cx="2057400" cy="7620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600" dirty="0">
                <a:solidFill>
                  <a:prstClr val="black"/>
                </a:solidFill>
              </a:rPr>
              <a:t>L’ETAT</a:t>
            </a:r>
          </a:p>
          <a:p>
            <a:pPr algn="ctr" fontAlgn="auto">
              <a:spcBef>
                <a:spcPts val="0"/>
              </a:spcBef>
              <a:spcAft>
                <a:spcPts val="0"/>
              </a:spcAft>
              <a:defRPr/>
            </a:pPr>
            <a:r>
              <a:rPr lang="fr-FR" sz="1600" dirty="0">
                <a:solidFill>
                  <a:prstClr val="black"/>
                </a:solidFill>
              </a:rPr>
              <a:t>met en œuvre les recommandations</a:t>
            </a:r>
          </a:p>
        </p:txBody>
      </p:sp>
      <p:sp>
        <p:nvSpPr>
          <p:cNvPr id="16" name="Oval 15"/>
          <p:cNvSpPr/>
          <p:nvPr/>
        </p:nvSpPr>
        <p:spPr>
          <a:xfrm>
            <a:off x="5562600" y="2029961"/>
            <a:ext cx="2209800" cy="9144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r>
              <a:rPr lang="fr-FR" sz="1600" dirty="0">
                <a:solidFill>
                  <a:prstClr val="white"/>
                </a:solidFill>
              </a:rPr>
              <a:t>Suivi du COMITE</a:t>
            </a:r>
          </a:p>
        </p:txBody>
      </p:sp>
      <p:sp>
        <p:nvSpPr>
          <p:cNvPr id="48" name="Circular Arrow 47"/>
          <p:cNvSpPr/>
          <p:nvPr/>
        </p:nvSpPr>
        <p:spPr>
          <a:xfrm rot="8302863" flipH="1">
            <a:off x="3468688" y="2301875"/>
            <a:ext cx="2281237" cy="2341563"/>
          </a:xfrm>
          <a:prstGeom prst="circularArrow">
            <a:avLst>
              <a:gd name="adj1" fmla="val 12500"/>
              <a:gd name="adj2" fmla="val 1059381"/>
              <a:gd name="adj3" fmla="val 20457681"/>
              <a:gd name="adj4" fmla="val 1927376"/>
              <a:gd name="adj5" fmla="val 12500"/>
            </a:avLst>
          </a:prstGeom>
          <a:solidFill>
            <a:srgbClr val="FF0000"/>
          </a:solidFill>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cxnSp>
        <p:nvCxnSpPr>
          <p:cNvPr id="50" name="Straight Arrow Connector 49"/>
          <p:cNvCxnSpPr/>
          <p:nvPr/>
        </p:nvCxnSpPr>
        <p:spPr>
          <a:xfrm>
            <a:off x="3108325" y="5562600"/>
            <a:ext cx="5334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7" name="Rectangle 16"/>
          <p:cNvSpPr/>
          <p:nvPr/>
        </p:nvSpPr>
        <p:spPr>
          <a:xfrm>
            <a:off x="7254875" y="1036638"/>
            <a:ext cx="1592263" cy="792162"/>
          </a:xfrm>
          <a:prstGeom prst="rect">
            <a:avLst/>
          </a:prstGeom>
          <a:solidFill>
            <a:schemeClr val="accent3"/>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fr-FR" dirty="0">
                <a:solidFill>
                  <a:prstClr val="black"/>
                </a:solidFill>
              </a:rPr>
              <a:t>Société civile/INDH</a:t>
            </a:r>
          </a:p>
        </p:txBody>
      </p:sp>
      <p:cxnSp>
        <p:nvCxnSpPr>
          <p:cNvPr id="19" name="Straight Arrow Connector 18"/>
          <p:cNvCxnSpPr/>
          <p:nvPr/>
        </p:nvCxnSpPr>
        <p:spPr>
          <a:xfrm flipH="1">
            <a:off x="7908925" y="1971675"/>
            <a:ext cx="469900" cy="39687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1" name="Rectangle 20"/>
          <p:cNvSpPr/>
          <p:nvPr/>
        </p:nvSpPr>
        <p:spPr>
          <a:xfrm>
            <a:off x="1371600" y="1050925"/>
            <a:ext cx="1608138" cy="801688"/>
          </a:xfrm>
          <a:prstGeom prst="rect">
            <a:avLst/>
          </a:prstGeom>
          <a:solidFill>
            <a:schemeClr val="accent3"/>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fr-FR" dirty="0">
                <a:solidFill>
                  <a:prstClr val="black"/>
                </a:solidFill>
              </a:rPr>
              <a:t>Société civile/INDH</a:t>
            </a:r>
          </a:p>
        </p:txBody>
      </p:sp>
      <p:cxnSp>
        <p:nvCxnSpPr>
          <p:cNvPr id="22" name="Straight Arrow Connector 21"/>
          <p:cNvCxnSpPr/>
          <p:nvPr/>
        </p:nvCxnSpPr>
        <p:spPr>
          <a:xfrm>
            <a:off x="3121025" y="1562100"/>
            <a:ext cx="5334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5" name="Straight Arrow Connector 24"/>
          <p:cNvCxnSpPr/>
          <p:nvPr/>
        </p:nvCxnSpPr>
        <p:spPr>
          <a:xfrm>
            <a:off x="2392363" y="1971675"/>
            <a:ext cx="0" cy="3175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8" name="ZoneTexte 17"/>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20" name="ZoneTexte 19"/>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317499" y="274638"/>
            <a:ext cx="8626475" cy="1090612"/>
          </a:xfrm>
        </p:spPr>
        <p:txBody>
          <a:bodyPr/>
          <a:lstStyle/>
          <a:p>
            <a:pPr algn="ctr" eaLnBrk="1" hangingPunct="1"/>
            <a:r>
              <a:rPr lang="fr-FR" sz="3600" dirty="0" smtClean="0">
                <a:latin typeface="Arial" charset="0"/>
                <a:ea typeface="ＭＳ Ｐゴシック" pitchFamily="34" charset="-128"/>
                <a:cs typeface="Arial" charset="0"/>
              </a:rPr>
              <a:t>Qu’est-ce qu’un rapport indépendant?</a:t>
            </a:r>
          </a:p>
        </p:txBody>
      </p:sp>
      <p:sp>
        <p:nvSpPr>
          <p:cNvPr id="8195" name="Content Placeholder 2"/>
          <p:cNvSpPr txBox="1">
            <a:spLocks/>
          </p:cNvSpPr>
          <p:nvPr/>
        </p:nvSpPr>
        <p:spPr bwMode="auto">
          <a:xfrm>
            <a:off x="11557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1096962" y="1689100"/>
            <a:ext cx="7056438" cy="4035425"/>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fr-FR" sz="2800" i="1" dirty="0" smtClean="0"/>
              <a:t>L’objectif principal de ce rapport, c’est d’offrir des informations complémentaires à celles que fournit le Gouvernement au Comité des droits des personnes handicapées, afin d’offrir quelques observations finales afin d’améliorer la mise en œuvre de la Convention</a:t>
            </a:r>
          </a:p>
          <a:p>
            <a:pPr>
              <a:defRPr/>
            </a:pPr>
            <a:r>
              <a:rPr lang="fr-FR" sz="2800" i="1" dirty="0" smtClean="0"/>
              <a:t> </a:t>
            </a:r>
          </a:p>
          <a:p>
            <a:pPr algn="r">
              <a:defRPr/>
            </a:pPr>
            <a:r>
              <a:rPr lang="fr-FR" sz="2800" dirty="0" smtClean="0"/>
              <a:t>Rapport indépendant Espagne 2010 - CERMI</a:t>
            </a:r>
            <a:endParaRPr lang="fr-FR" sz="2800" dirty="0"/>
          </a:p>
        </p:txBody>
      </p:sp>
      <p:sp>
        <p:nvSpPr>
          <p:cNvPr id="5" name="ZoneTexte 4"/>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717550" y="274638"/>
            <a:ext cx="8015288" cy="1090612"/>
          </a:xfrm>
        </p:spPr>
        <p:txBody>
          <a:bodyPr/>
          <a:lstStyle/>
          <a:p>
            <a:pPr algn="ctr" eaLnBrk="1" hangingPunct="1"/>
            <a:r>
              <a:rPr lang="fr-FR" sz="3600" dirty="0" smtClean="0">
                <a:latin typeface="Arial" charset="0"/>
                <a:ea typeface="ＭＳ Ｐゴシック" pitchFamily="34" charset="-128"/>
                <a:cs typeface="Arial" charset="0"/>
              </a:rPr>
              <a:t>Méthodologie</a:t>
            </a:r>
          </a:p>
        </p:txBody>
      </p:sp>
      <p:sp>
        <p:nvSpPr>
          <p:cNvPr id="9219" name="Content Placeholder 2"/>
          <p:cNvSpPr txBox="1">
            <a:spLocks/>
          </p:cNvSpPr>
          <p:nvPr/>
        </p:nvSpPr>
        <p:spPr bwMode="auto">
          <a:xfrm>
            <a:off x="1016000" y="1255713"/>
            <a:ext cx="7056438" cy="392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a:p>
            <a:pPr eaLnBrk="1" hangingPunct="1">
              <a:lnSpc>
                <a:spcPct val="90000"/>
              </a:lnSpc>
              <a:spcBef>
                <a:spcPct val="20000"/>
              </a:spcBef>
              <a:buClr>
                <a:schemeClr val="tx2"/>
              </a:buClr>
            </a:pPr>
            <a:endParaRPr lang="en-US" sz="2700">
              <a:cs typeface="Arial" charset="0"/>
            </a:endParaRPr>
          </a:p>
        </p:txBody>
      </p:sp>
      <p:sp>
        <p:nvSpPr>
          <p:cNvPr id="2" name="Rectangle 1"/>
          <p:cNvSpPr/>
          <p:nvPr/>
        </p:nvSpPr>
        <p:spPr>
          <a:xfrm>
            <a:off x="847725" y="1936750"/>
            <a:ext cx="7620000" cy="449263"/>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a:t>EXAMEN INITIAL DES QUESTIONS FONDAMENTALES</a:t>
            </a:r>
          </a:p>
        </p:txBody>
      </p:sp>
      <p:sp>
        <p:nvSpPr>
          <p:cNvPr id="5" name="Rectangle 4"/>
          <p:cNvSpPr/>
          <p:nvPr/>
        </p:nvSpPr>
        <p:spPr>
          <a:xfrm>
            <a:off x="847725" y="965200"/>
            <a:ext cx="7666038" cy="40005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smtClean="0"/>
              <a:t>CRÉER UNE COALITION</a:t>
            </a:r>
            <a:endParaRPr lang="fr-FR" dirty="0"/>
          </a:p>
        </p:txBody>
      </p:sp>
      <p:sp>
        <p:nvSpPr>
          <p:cNvPr id="3" name="Rectangle 2"/>
          <p:cNvSpPr/>
          <p:nvPr/>
        </p:nvSpPr>
        <p:spPr>
          <a:xfrm>
            <a:off x="1563688" y="2759075"/>
            <a:ext cx="2544762" cy="107315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a:t>ANALYSE JURIDIQUE</a:t>
            </a:r>
          </a:p>
        </p:txBody>
      </p:sp>
      <p:sp>
        <p:nvSpPr>
          <p:cNvPr id="6" name="Down Arrow 5"/>
          <p:cNvSpPr/>
          <p:nvPr/>
        </p:nvSpPr>
        <p:spPr>
          <a:xfrm>
            <a:off x="4241800" y="1365250"/>
            <a:ext cx="879475" cy="393700"/>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7" name="Down Arrow 6"/>
          <p:cNvSpPr/>
          <p:nvPr/>
        </p:nvSpPr>
        <p:spPr>
          <a:xfrm>
            <a:off x="4294188" y="2386013"/>
            <a:ext cx="849312" cy="325437"/>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10" name="Rectangle 9"/>
          <p:cNvSpPr/>
          <p:nvPr/>
        </p:nvSpPr>
        <p:spPr>
          <a:xfrm>
            <a:off x="5321300" y="2779713"/>
            <a:ext cx="2590800" cy="107315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a:t>RECUEIL DE DONNEES</a:t>
            </a:r>
          </a:p>
        </p:txBody>
      </p:sp>
      <p:sp>
        <p:nvSpPr>
          <p:cNvPr id="8" name="Down Arrow 7"/>
          <p:cNvSpPr/>
          <p:nvPr/>
        </p:nvSpPr>
        <p:spPr>
          <a:xfrm>
            <a:off x="2365375" y="3854450"/>
            <a:ext cx="941388" cy="500063"/>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2" name="Down Arrow 11"/>
          <p:cNvSpPr/>
          <p:nvPr/>
        </p:nvSpPr>
        <p:spPr>
          <a:xfrm>
            <a:off x="6145213" y="3867150"/>
            <a:ext cx="941387" cy="500063"/>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3" name="Rectangle 12"/>
          <p:cNvSpPr/>
          <p:nvPr/>
        </p:nvSpPr>
        <p:spPr>
          <a:xfrm>
            <a:off x="908050" y="4559300"/>
            <a:ext cx="7621588" cy="447675"/>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smtClean="0"/>
              <a:t>ANALYSE ET IDENTIFICATION DES RECOMMANDATIONS</a:t>
            </a:r>
            <a:endParaRPr lang="fr-FR" dirty="0"/>
          </a:p>
        </p:txBody>
      </p:sp>
      <p:sp>
        <p:nvSpPr>
          <p:cNvPr id="14" name="Rectangle 13"/>
          <p:cNvSpPr/>
          <p:nvPr/>
        </p:nvSpPr>
        <p:spPr>
          <a:xfrm rot="10800000" flipV="1">
            <a:off x="847725" y="5465763"/>
            <a:ext cx="7666038" cy="43815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smtClean="0"/>
              <a:t>EXAMEN PAR DES GROUPES D’INTERET ET ACHEVEMENT</a:t>
            </a:r>
            <a:endParaRPr lang="fr-FR" dirty="0"/>
          </a:p>
        </p:txBody>
      </p:sp>
      <p:sp>
        <p:nvSpPr>
          <p:cNvPr id="15" name="Down Arrow 14"/>
          <p:cNvSpPr/>
          <p:nvPr/>
        </p:nvSpPr>
        <p:spPr>
          <a:xfrm>
            <a:off x="4279900" y="5048250"/>
            <a:ext cx="849313" cy="363538"/>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6" name="ZoneTexte 15"/>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17" name="ZoneTexte 16"/>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417513" y="274638"/>
            <a:ext cx="8339137" cy="1090612"/>
          </a:xfrm>
        </p:spPr>
        <p:txBody>
          <a:bodyPr/>
          <a:lstStyle/>
          <a:p>
            <a:pPr algn="ctr" eaLnBrk="1" hangingPunct="1"/>
            <a:r>
              <a:rPr lang="fr-FR" sz="3600" dirty="0" smtClean="0">
                <a:latin typeface="Arial" charset="0"/>
                <a:ea typeface="ＭＳ Ｐゴシック" pitchFamily="34" charset="-128"/>
                <a:cs typeface="Arial" charset="0"/>
              </a:rPr>
              <a:t>Recueil de données</a:t>
            </a:r>
          </a:p>
        </p:txBody>
      </p:sp>
      <p:sp>
        <p:nvSpPr>
          <p:cNvPr id="10243" name="Content Placeholder 2"/>
          <p:cNvSpPr txBox="1">
            <a:spLocks/>
          </p:cNvSpPr>
          <p:nvPr/>
        </p:nvSpPr>
        <p:spPr bwMode="auto">
          <a:xfrm>
            <a:off x="417513" y="1192213"/>
            <a:ext cx="8339137"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914400" indent="-45720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r>
              <a:rPr lang="fr-FR" sz="2400" dirty="0" smtClean="0">
                <a:cs typeface="Arial" charset="0"/>
              </a:rPr>
              <a:t>Lois et politiques</a:t>
            </a:r>
          </a:p>
          <a:p>
            <a:pPr eaLnBrk="1" hangingPunct="1">
              <a:lnSpc>
                <a:spcPct val="90000"/>
              </a:lnSpc>
              <a:spcBef>
                <a:spcPct val="20000"/>
              </a:spcBef>
              <a:buClr>
                <a:schemeClr val="tx2"/>
              </a:buClr>
              <a:buFont typeface="Wingdings" pitchFamily="2" charset="2"/>
              <a:buChar char="ü"/>
            </a:pPr>
            <a:r>
              <a:rPr lang="fr-FR" sz="2400" dirty="0" smtClean="0">
                <a:cs typeface="Arial" charset="0"/>
              </a:rPr>
              <a:t>Matériel secondaire:</a:t>
            </a:r>
          </a:p>
          <a:p>
            <a:pPr lvl="1" eaLnBrk="1" hangingPunct="1">
              <a:lnSpc>
                <a:spcPct val="90000"/>
              </a:lnSpc>
              <a:spcBef>
                <a:spcPct val="20000"/>
              </a:spcBef>
              <a:buClr>
                <a:schemeClr val="tx2"/>
              </a:buClr>
              <a:buFont typeface="Arial" charset="0"/>
              <a:buChar char="•"/>
            </a:pPr>
            <a:r>
              <a:rPr lang="fr-FR" sz="2400" dirty="0" smtClean="0">
                <a:cs typeface="Arial" charset="0"/>
              </a:rPr>
              <a:t>Institut de statistiques</a:t>
            </a:r>
          </a:p>
          <a:p>
            <a:pPr lvl="1" eaLnBrk="1" hangingPunct="1">
              <a:lnSpc>
                <a:spcPct val="90000"/>
              </a:lnSpc>
              <a:spcBef>
                <a:spcPct val="20000"/>
              </a:spcBef>
              <a:buClr>
                <a:schemeClr val="tx2"/>
              </a:buClr>
              <a:buFont typeface="Arial" charset="0"/>
              <a:buChar char="•"/>
            </a:pPr>
            <a:r>
              <a:rPr lang="fr-FR" sz="2400" dirty="0" smtClean="0">
                <a:cs typeface="Arial" charset="0"/>
              </a:rPr>
              <a:t>Ministères</a:t>
            </a:r>
          </a:p>
          <a:p>
            <a:pPr lvl="1" eaLnBrk="1" hangingPunct="1">
              <a:lnSpc>
                <a:spcPct val="90000"/>
              </a:lnSpc>
              <a:spcBef>
                <a:spcPct val="20000"/>
              </a:spcBef>
              <a:buClr>
                <a:schemeClr val="tx2"/>
              </a:buClr>
              <a:buFont typeface="Arial" charset="0"/>
              <a:buChar char="•"/>
            </a:pPr>
            <a:r>
              <a:rPr lang="fr-FR" sz="2400" dirty="0" smtClean="0">
                <a:cs typeface="Arial" charset="0"/>
              </a:rPr>
              <a:t>Nations Unies et Banque mondiale</a:t>
            </a:r>
          </a:p>
          <a:p>
            <a:pPr lvl="1" eaLnBrk="1" hangingPunct="1">
              <a:lnSpc>
                <a:spcPct val="90000"/>
              </a:lnSpc>
              <a:spcBef>
                <a:spcPct val="20000"/>
              </a:spcBef>
              <a:buClr>
                <a:schemeClr val="tx2"/>
              </a:buClr>
              <a:buFont typeface="Arial" charset="0"/>
              <a:buChar char="•"/>
            </a:pPr>
            <a:r>
              <a:rPr lang="fr-FR" sz="2400" dirty="0" smtClean="0">
                <a:cs typeface="Arial" charset="0"/>
              </a:rPr>
              <a:t>Institutions nationales des droits de l’homme</a:t>
            </a:r>
          </a:p>
          <a:p>
            <a:pPr lvl="1" eaLnBrk="1" hangingPunct="1">
              <a:lnSpc>
                <a:spcPct val="90000"/>
              </a:lnSpc>
              <a:spcBef>
                <a:spcPct val="20000"/>
              </a:spcBef>
              <a:buClr>
                <a:schemeClr val="tx2"/>
              </a:buClr>
              <a:buFont typeface="Arial" charset="0"/>
              <a:buChar char="•"/>
            </a:pPr>
            <a:r>
              <a:rPr lang="fr-FR" sz="2400" dirty="0" smtClean="0">
                <a:cs typeface="Arial" charset="0"/>
              </a:rPr>
              <a:t>Sources universitaires</a:t>
            </a:r>
          </a:p>
          <a:p>
            <a:pPr eaLnBrk="1" hangingPunct="1">
              <a:lnSpc>
                <a:spcPct val="90000"/>
              </a:lnSpc>
              <a:spcBef>
                <a:spcPct val="20000"/>
              </a:spcBef>
              <a:buClr>
                <a:schemeClr val="tx2"/>
              </a:buClr>
              <a:buFont typeface="Wingdings" pitchFamily="2" charset="2"/>
              <a:buChar char="ü"/>
            </a:pPr>
            <a:r>
              <a:rPr lang="fr-FR" sz="2400" dirty="0" smtClean="0">
                <a:cs typeface="Arial" charset="0"/>
              </a:rPr>
              <a:t>Requêtes telles que des actions en justice, requêtes auprès de médiateurs</a:t>
            </a:r>
          </a:p>
          <a:p>
            <a:pPr eaLnBrk="1" hangingPunct="1">
              <a:lnSpc>
                <a:spcPct val="90000"/>
              </a:lnSpc>
              <a:spcBef>
                <a:spcPct val="20000"/>
              </a:spcBef>
              <a:buClr>
                <a:schemeClr val="tx2"/>
              </a:buClr>
              <a:buFont typeface="Wingdings" pitchFamily="2" charset="2"/>
              <a:buChar char="ü"/>
            </a:pPr>
            <a:r>
              <a:rPr lang="fr-FR" sz="2400" dirty="0" smtClean="0">
                <a:cs typeface="Arial" charset="0"/>
              </a:rPr>
              <a:t>Recherche élémentaire</a:t>
            </a:r>
          </a:p>
          <a:p>
            <a:pPr lvl="1" eaLnBrk="1" hangingPunct="1">
              <a:lnSpc>
                <a:spcPct val="90000"/>
              </a:lnSpc>
              <a:spcBef>
                <a:spcPct val="20000"/>
              </a:spcBef>
              <a:buClr>
                <a:schemeClr val="tx2"/>
              </a:buClr>
              <a:buFont typeface="Arial" charset="0"/>
              <a:buChar char="•"/>
            </a:pPr>
            <a:r>
              <a:rPr lang="fr-FR" sz="2400" dirty="0" smtClean="0">
                <a:cs typeface="Arial" charset="0"/>
              </a:rPr>
              <a:t>Quantitative – sondage auprès des ménages</a:t>
            </a:r>
          </a:p>
          <a:p>
            <a:pPr lvl="1" eaLnBrk="1" hangingPunct="1">
              <a:lnSpc>
                <a:spcPct val="90000"/>
              </a:lnSpc>
              <a:spcBef>
                <a:spcPct val="20000"/>
              </a:spcBef>
              <a:buClr>
                <a:schemeClr val="tx2"/>
              </a:buClr>
              <a:buFont typeface="Arial" charset="0"/>
              <a:buChar char="•"/>
            </a:pPr>
            <a:r>
              <a:rPr lang="fr-FR" sz="2400" dirty="0" smtClean="0">
                <a:cs typeface="Arial" charset="0"/>
              </a:rPr>
              <a:t>Qualitative – entretiens avec des titulaires de droits, conseils d’expert</a:t>
            </a:r>
            <a:endParaRPr lang="fr-FR" sz="2400" dirty="0">
              <a:cs typeface="Arial" charset="0"/>
            </a:endParaRPr>
          </a:p>
        </p:txBody>
      </p:sp>
      <p:sp>
        <p:nvSpPr>
          <p:cNvPr id="4" name="ZoneTexte 3"/>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317500" y="274638"/>
            <a:ext cx="8439150" cy="1090612"/>
          </a:xfrm>
        </p:spPr>
        <p:txBody>
          <a:bodyPr/>
          <a:lstStyle/>
          <a:p>
            <a:pPr algn="ctr" eaLnBrk="1" hangingPunct="1"/>
            <a:r>
              <a:rPr lang="fr-FR" sz="3600" dirty="0" smtClean="0">
                <a:latin typeface="Arial" charset="0"/>
                <a:ea typeface="ＭＳ Ｐゴシック" pitchFamily="34" charset="-128"/>
                <a:cs typeface="Arial" charset="0"/>
              </a:rPr>
              <a:t>Exemple: </a:t>
            </a:r>
            <a:r>
              <a:rPr lang="fr-FR" sz="3600" dirty="0" smtClean="0">
                <a:latin typeface="Arial" charset="0"/>
                <a:ea typeface="ＭＳ Ｐゴシック" pitchFamily="34" charset="-128"/>
                <a:cs typeface="Arial" charset="0"/>
              </a:rPr>
              <a:t>la non-discrimination</a:t>
            </a:r>
            <a:endParaRPr lang="fr-FR" sz="3600" dirty="0" smtClean="0">
              <a:latin typeface="Arial" charset="0"/>
              <a:ea typeface="ＭＳ Ｐゴシック" pitchFamily="34" charset="-128"/>
              <a:cs typeface="Arial" charset="0"/>
            </a:endParaRPr>
          </a:p>
        </p:txBody>
      </p:sp>
      <p:sp>
        <p:nvSpPr>
          <p:cNvPr id="11267" name="Content Placeholder 2"/>
          <p:cNvSpPr txBox="1">
            <a:spLocks/>
          </p:cNvSpPr>
          <p:nvPr/>
        </p:nvSpPr>
        <p:spPr bwMode="auto">
          <a:xfrm>
            <a:off x="10160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400">
              <a:cs typeface="Arial" charset="0"/>
            </a:endParaRPr>
          </a:p>
        </p:txBody>
      </p:sp>
      <p:sp>
        <p:nvSpPr>
          <p:cNvPr id="2" name="Rectangle 1"/>
          <p:cNvSpPr/>
          <p:nvPr/>
        </p:nvSpPr>
        <p:spPr>
          <a:xfrm>
            <a:off x="615950" y="1649413"/>
            <a:ext cx="8140700" cy="4154487"/>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fr-FR" sz="2800" dirty="0" smtClean="0"/>
              <a:t>Les </a:t>
            </a:r>
            <a:r>
              <a:rPr lang="fr-FR" sz="2800" b="1" dirty="0" smtClean="0"/>
              <a:t>directives du Comité relatives à l’établissement des rapports </a:t>
            </a:r>
            <a:r>
              <a:rPr lang="fr-FR" sz="2800" dirty="0" smtClean="0"/>
              <a:t>demandent des informations sur:</a:t>
            </a:r>
          </a:p>
          <a:p>
            <a:pPr>
              <a:defRPr/>
            </a:pPr>
            <a:endParaRPr lang="fr-FR" sz="2800" dirty="0" smtClean="0"/>
          </a:p>
          <a:p>
            <a:pPr marL="342900" indent="-342900">
              <a:buFont typeface="Wingdings" pitchFamily="2" charset="2"/>
              <a:buChar char="ü"/>
              <a:defRPr/>
            </a:pPr>
            <a:r>
              <a:rPr lang="fr-FR" sz="2800" i="1" dirty="0" smtClean="0"/>
              <a:t>Capacité des personnes à recourir à la loi pour se protéger contre la discrimination</a:t>
            </a:r>
          </a:p>
          <a:p>
            <a:pPr marL="342900" indent="-342900">
              <a:buFont typeface="Wingdings" pitchFamily="2" charset="2"/>
              <a:buChar char="ü"/>
              <a:defRPr/>
            </a:pPr>
            <a:r>
              <a:rPr lang="fr-FR" sz="2800" i="1" dirty="0" smtClean="0"/>
              <a:t>Mesures efficaces pour garantir une protection juridique</a:t>
            </a:r>
          </a:p>
          <a:p>
            <a:pPr marL="342900" indent="-342900">
              <a:buFont typeface="Wingdings" pitchFamily="2" charset="2"/>
              <a:buChar char="ü"/>
              <a:defRPr/>
            </a:pPr>
            <a:r>
              <a:rPr lang="fr-FR" sz="2800" i="1" dirty="0" smtClean="0"/>
              <a:t>Politiques et programmes pour atteindre une égalité de facto</a:t>
            </a:r>
            <a:endParaRPr lang="fr-FR" sz="2800" i="1" dirty="0"/>
          </a:p>
        </p:txBody>
      </p:sp>
      <p:sp>
        <p:nvSpPr>
          <p:cNvPr id="5" name="ZoneTexte 4"/>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317500" y="274638"/>
            <a:ext cx="8439150" cy="1090612"/>
          </a:xfrm>
        </p:spPr>
        <p:txBody>
          <a:bodyPr/>
          <a:lstStyle/>
          <a:p>
            <a:pPr algn="ctr" eaLnBrk="1" hangingPunct="1"/>
            <a:r>
              <a:rPr lang="fr-FR" sz="3600" dirty="0" smtClean="0">
                <a:latin typeface="Arial" charset="0"/>
                <a:ea typeface="ＭＳ Ｐゴシック" pitchFamily="34" charset="-128"/>
                <a:cs typeface="Arial" charset="0"/>
              </a:rPr>
              <a:t>Exemple: </a:t>
            </a:r>
            <a:r>
              <a:rPr lang="fr-FR" sz="3600" dirty="0" smtClean="0">
                <a:latin typeface="Arial" charset="0"/>
                <a:ea typeface="ＭＳ Ｐゴシック" pitchFamily="34" charset="-128"/>
                <a:cs typeface="Arial" charset="0"/>
              </a:rPr>
              <a:t>la non-discrimination</a:t>
            </a:r>
            <a:endParaRPr lang="fr-FR" sz="3600" dirty="0" smtClean="0">
              <a:latin typeface="Arial" charset="0"/>
              <a:ea typeface="ＭＳ Ｐゴシック" pitchFamily="34" charset="-128"/>
              <a:cs typeface="Arial" charset="0"/>
            </a:endParaRPr>
          </a:p>
        </p:txBody>
      </p:sp>
      <p:sp>
        <p:nvSpPr>
          <p:cNvPr id="12291" name="Content Placeholder 2"/>
          <p:cNvSpPr txBox="1">
            <a:spLocks/>
          </p:cNvSpPr>
          <p:nvPr/>
        </p:nvSpPr>
        <p:spPr bwMode="auto">
          <a:xfrm>
            <a:off x="557213" y="1365250"/>
            <a:ext cx="8199437"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557213" y="1365250"/>
            <a:ext cx="8199437" cy="4697413"/>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fr-FR" sz="2800" dirty="0" smtClean="0"/>
              <a:t>Le </a:t>
            </a:r>
            <a:r>
              <a:rPr lang="fr-FR" sz="2800" b="1" dirty="0" smtClean="0"/>
              <a:t>Gouvernement</a:t>
            </a:r>
            <a:r>
              <a:rPr lang="fr-FR" sz="2800" dirty="0" smtClean="0"/>
              <a:t> espagnol a répondu que:</a:t>
            </a:r>
          </a:p>
          <a:p>
            <a:pPr>
              <a:defRPr/>
            </a:pPr>
            <a:endParaRPr lang="fr-FR" sz="2800" dirty="0" smtClean="0"/>
          </a:p>
          <a:p>
            <a:pPr marL="457200" indent="-457200">
              <a:buFont typeface="Wingdings" pitchFamily="2" charset="2"/>
              <a:buChar char="ü"/>
              <a:defRPr/>
            </a:pPr>
            <a:r>
              <a:rPr lang="fr-FR" sz="2800" i="1" dirty="0" smtClean="0"/>
              <a:t>La législation veille à l’entière conformité avec l’article 5</a:t>
            </a:r>
          </a:p>
          <a:p>
            <a:pPr marL="457200" indent="-457200">
              <a:buFont typeface="Wingdings" pitchFamily="2" charset="2"/>
              <a:buChar char="ü"/>
              <a:defRPr/>
            </a:pPr>
            <a:r>
              <a:rPr lang="fr-FR" sz="2800" i="1" dirty="0" smtClean="0"/>
              <a:t>Toutefois, certaines lois doivent être examinées à la lumière de la Convention</a:t>
            </a:r>
          </a:p>
          <a:p>
            <a:pPr marL="457200" indent="-457200">
              <a:buFont typeface="Wingdings" pitchFamily="2" charset="2"/>
              <a:buChar char="ü"/>
              <a:defRPr/>
            </a:pPr>
            <a:r>
              <a:rPr lang="fr-FR" sz="2800" i="1" dirty="0" smtClean="0"/>
              <a:t>Un examen efficace et des dispositifs de sanctions sont en place</a:t>
            </a:r>
          </a:p>
          <a:p>
            <a:pPr>
              <a:defRPr/>
            </a:pPr>
            <a:endParaRPr lang="fr-FR" sz="2800" i="1" dirty="0" smtClean="0"/>
          </a:p>
          <a:p>
            <a:pPr algn="ctr">
              <a:defRPr/>
            </a:pPr>
            <a:endParaRPr lang="fr-FR" sz="2800" dirty="0"/>
          </a:p>
        </p:txBody>
      </p:sp>
      <p:sp>
        <p:nvSpPr>
          <p:cNvPr id="5" name="ZoneTexte 4"/>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317500" y="274638"/>
            <a:ext cx="8439150" cy="1090612"/>
          </a:xfrm>
        </p:spPr>
        <p:txBody>
          <a:bodyPr/>
          <a:lstStyle/>
          <a:p>
            <a:pPr algn="ctr" eaLnBrk="1" hangingPunct="1"/>
            <a:r>
              <a:rPr lang="fr-FR" sz="3600" dirty="0" smtClean="0">
                <a:latin typeface="Arial" charset="0"/>
                <a:ea typeface="ＭＳ Ｐゴシック" pitchFamily="34" charset="-128"/>
                <a:cs typeface="Arial" charset="0"/>
              </a:rPr>
              <a:t>Exemple: </a:t>
            </a:r>
            <a:r>
              <a:rPr lang="fr-FR" sz="3600" dirty="0" smtClean="0">
                <a:latin typeface="Arial" charset="0"/>
                <a:ea typeface="ＭＳ Ｐゴシック" pitchFamily="34" charset="-128"/>
                <a:cs typeface="Arial" charset="0"/>
              </a:rPr>
              <a:t>la non-discrimination</a:t>
            </a:r>
            <a:endParaRPr lang="fr-FR" sz="3600" dirty="0" smtClean="0">
              <a:latin typeface="Arial" charset="0"/>
              <a:ea typeface="ＭＳ Ｐゴシック" pitchFamily="34" charset="-128"/>
              <a:cs typeface="Arial" charset="0"/>
            </a:endParaRPr>
          </a:p>
        </p:txBody>
      </p:sp>
      <p:sp>
        <p:nvSpPr>
          <p:cNvPr id="13315" name="Content Placeholder 2"/>
          <p:cNvSpPr txBox="1">
            <a:spLocks/>
          </p:cNvSpPr>
          <p:nvPr/>
        </p:nvSpPr>
        <p:spPr bwMode="auto">
          <a:xfrm>
            <a:off x="10160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596900" y="1093788"/>
            <a:ext cx="8159750" cy="4968875"/>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defRPr/>
            </a:pPr>
            <a:endParaRPr lang="en-GB" sz="2800" dirty="0"/>
          </a:p>
          <a:p>
            <a:pPr>
              <a:defRPr/>
            </a:pPr>
            <a:r>
              <a:rPr lang="fr-FR" sz="2800" dirty="0" smtClean="0"/>
              <a:t>Le </a:t>
            </a:r>
            <a:r>
              <a:rPr lang="fr-FR" sz="2800" b="1" dirty="0" smtClean="0"/>
              <a:t>rapport indépendant </a:t>
            </a:r>
            <a:r>
              <a:rPr lang="fr-FR" sz="2800" dirty="0" smtClean="0"/>
              <a:t>de l’Espagne a déclaré que:</a:t>
            </a:r>
          </a:p>
          <a:p>
            <a:pPr>
              <a:defRPr/>
            </a:pPr>
            <a:endParaRPr lang="fr-FR" sz="2800" dirty="0" smtClean="0"/>
          </a:p>
          <a:p>
            <a:pPr marL="457200" indent="-457200">
              <a:buFont typeface="Wingdings" pitchFamily="2" charset="2"/>
              <a:buChar char="ü"/>
              <a:defRPr/>
            </a:pPr>
            <a:r>
              <a:rPr lang="fr-FR" sz="2800" i="1" dirty="0" smtClean="0"/>
              <a:t>La législation n’est pas conforme à la Convention</a:t>
            </a:r>
          </a:p>
          <a:p>
            <a:pPr lvl="2" indent="-457200">
              <a:buFont typeface="Calibri" pitchFamily="34" charset="0"/>
              <a:buChar char="×"/>
              <a:defRPr/>
            </a:pPr>
            <a:r>
              <a:rPr lang="fr-FR" sz="2800" i="1" dirty="0" smtClean="0"/>
              <a:t>Exigence de 33 % de personnes handicapées</a:t>
            </a:r>
          </a:p>
          <a:p>
            <a:pPr>
              <a:defRPr/>
            </a:pPr>
            <a:endParaRPr lang="fr-FR" sz="2800" i="1" dirty="0" smtClean="0"/>
          </a:p>
          <a:p>
            <a:pPr marL="457200" indent="-457200">
              <a:buFont typeface="Wingdings" pitchFamily="2" charset="2"/>
              <a:buChar char="ü"/>
              <a:defRPr/>
            </a:pPr>
            <a:r>
              <a:rPr lang="fr-FR" sz="2800" i="1" dirty="0" smtClean="0"/>
              <a:t>Les dispositifs d’examen et de sanctions sont inefficaces</a:t>
            </a:r>
          </a:p>
          <a:p>
            <a:pPr marL="914400" lvl="1" indent="-457200">
              <a:buFont typeface="Calibri" pitchFamily="34" charset="0"/>
              <a:buChar char="×"/>
              <a:defRPr/>
            </a:pPr>
            <a:r>
              <a:rPr lang="fr-FR" sz="2800" i="1" dirty="0" smtClean="0"/>
              <a:t>Aucune donnée disponible</a:t>
            </a:r>
          </a:p>
          <a:p>
            <a:pPr marL="914400" lvl="1" indent="-457200">
              <a:buFont typeface="Calibri" pitchFamily="34" charset="0"/>
              <a:buChar char="×"/>
              <a:defRPr/>
            </a:pPr>
            <a:r>
              <a:rPr lang="fr-FR" sz="2800" i="1" dirty="0" smtClean="0"/>
              <a:t>Aucune action sur 10 requêtes déposées</a:t>
            </a:r>
          </a:p>
          <a:p>
            <a:pPr marL="914400" lvl="1" indent="-457200">
              <a:buFont typeface="Calibri" pitchFamily="34" charset="0"/>
              <a:buChar char="×"/>
              <a:defRPr/>
            </a:pPr>
            <a:r>
              <a:rPr lang="fr-FR" sz="2800" i="1" dirty="0" smtClean="0"/>
              <a:t>Aucune couverture régionale</a:t>
            </a:r>
          </a:p>
          <a:p>
            <a:pPr marL="914400" lvl="1" indent="-457200">
              <a:buFont typeface="Calibri" pitchFamily="34" charset="0"/>
              <a:buChar char="×"/>
              <a:defRPr/>
            </a:pPr>
            <a:r>
              <a:rPr lang="fr-FR" sz="2800" i="1" dirty="0" smtClean="0"/>
              <a:t>Lenteur de la procédure</a:t>
            </a:r>
          </a:p>
          <a:p>
            <a:pPr marL="457200" indent="-457200">
              <a:buFont typeface="Calibri" pitchFamily="34" charset="0"/>
              <a:buChar char="×"/>
              <a:defRPr/>
            </a:pPr>
            <a:endParaRPr lang="en-GB" sz="2800" i="1" dirty="0"/>
          </a:p>
        </p:txBody>
      </p:sp>
      <p:sp>
        <p:nvSpPr>
          <p:cNvPr id="5" name="ZoneTexte 4"/>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567E66C97B4E2648BA610F9649EC5922" ma:contentTypeVersion="1" ma:contentTypeDescription="Create a new document." ma:contentTypeScope="" ma:versionID="8886ccf8d330ae5bd199ea66d5bdfa7f">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2.xml><?xml version="1.0" encoding="utf-8"?>
<ds:datastoreItem xmlns:ds="http://schemas.openxmlformats.org/officeDocument/2006/customXml" ds:itemID="{3271D53C-3F00-45C1-BC00-DC919BF95ADB}">
  <ds:schemaRefs>
    <ds:schemaRef ds:uri="http://purl.org/dc/elements/1.1/"/>
    <ds:schemaRef ds:uri="http://schemas.microsoft.com/office/2006/metadata/properties"/>
    <ds:schemaRef ds:uri="http://schemas.microsoft.com/office/2006/documentManagement/types"/>
    <ds:schemaRef ds:uri="http://schemas.microsoft.com/sharepoint/v3"/>
    <ds:schemaRef ds:uri="http://purl.org/dc/terms/"/>
    <ds:schemaRef ds:uri="http://schemas.openxmlformats.org/package/2006/metadata/core-properties"/>
    <ds:schemaRef ds:uri="http://purl.org/dc/dcmitype/"/>
    <ds:schemaRef ds:uri="http://www.w3.org/XML/1998/namespace"/>
    <ds:schemaRef ds:uri="http://schemas.microsoft.com/office/infopath/2007/PartnerControls"/>
  </ds:schemaRefs>
</ds:datastoreItem>
</file>

<file path=customXml/itemProps3.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4.xml><?xml version="1.0" encoding="utf-8"?>
<ds:datastoreItem xmlns:ds="http://schemas.openxmlformats.org/officeDocument/2006/customXml" ds:itemID="{B27A7719-DBF1-4066-8A86-D1756F14C5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3054</TotalTime>
  <Words>872</Words>
  <Application>Microsoft Office PowerPoint</Application>
  <PresentationFormat>Affichage à l'écran (4:3)</PresentationFormat>
  <Paragraphs>204</Paragraphs>
  <Slides>15</Slides>
  <Notes>15</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15</vt:i4>
      </vt:variant>
    </vt:vector>
  </HeadingPairs>
  <TitlesOfParts>
    <vt:vector size="20" baseType="lpstr">
      <vt:lpstr>Arial</vt:lpstr>
      <vt:lpstr>Calibri</vt:lpstr>
      <vt:lpstr>ＭＳ Ｐゴシック</vt:lpstr>
      <vt:lpstr>Wingdings</vt:lpstr>
      <vt:lpstr>Thème Office</vt:lpstr>
      <vt:lpstr>Rapports indépendants adressés au Comité des droits des personnes handicapées </vt:lpstr>
      <vt:lpstr>Présentation PowerPoint</vt:lpstr>
      <vt:lpstr>Le Cycle du rapport</vt:lpstr>
      <vt:lpstr>Qu’est-ce qu’un rapport indépendant?</vt:lpstr>
      <vt:lpstr>Méthodologie</vt:lpstr>
      <vt:lpstr>Recueil de données</vt:lpstr>
      <vt:lpstr>Exemple: la non-discrimination</vt:lpstr>
      <vt:lpstr>Exemple: la non-discrimination</vt:lpstr>
      <vt:lpstr>Exemple: la non-discrimination</vt:lpstr>
      <vt:lpstr>Conseils relatifs aux recommandations </vt:lpstr>
      <vt:lpstr>Exemple: recommandation sur  la non-discrimination </vt:lpstr>
      <vt:lpstr>Structure du rapport</vt:lpstr>
      <vt:lpstr>Présentation du rapport au Comité</vt:lpstr>
      <vt:lpstr>Le Suivi</vt:lpstr>
      <vt:lpstr>Sources</vt:lpstr>
    </vt:vector>
  </TitlesOfParts>
  <Company>Eddy Hill Design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SABINE FOURNIER</cp:lastModifiedBy>
  <cp:revision>237</cp:revision>
  <cp:lastPrinted>2011-10-03T12:56:56Z</cp:lastPrinted>
  <dcterms:created xsi:type="dcterms:W3CDTF">2010-05-19T14:44:31Z</dcterms:created>
  <dcterms:modified xsi:type="dcterms:W3CDTF">2015-09-30T12:45:58Z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